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7" r:id="rId3"/>
    <p:sldId id="287" r:id="rId4"/>
    <p:sldId id="270" r:id="rId5"/>
    <p:sldId id="323" r:id="rId6"/>
    <p:sldId id="326" r:id="rId7"/>
    <p:sldId id="328" r:id="rId8"/>
    <p:sldId id="308" r:id="rId9"/>
    <p:sldId id="330" r:id="rId10"/>
    <p:sldId id="332" r:id="rId11"/>
    <p:sldId id="329" r:id="rId12"/>
    <p:sldId id="333" r:id="rId13"/>
    <p:sldId id="334" r:id="rId14"/>
    <p:sldId id="335" r:id="rId15"/>
    <p:sldId id="336" r:id="rId16"/>
    <p:sldId id="331" r:id="rId17"/>
    <p:sldId id="311" r:id="rId18"/>
    <p:sldId id="313" r:id="rId19"/>
    <p:sldId id="338" r:id="rId20"/>
    <p:sldId id="342" r:id="rId21"/>
    <p:sldId id="343" r:id="rId22"/>
    <p:sldId id="339" r:id="rId23"/>
    <p:sldId id="309" r:id="rId24"/>
    <p:sldId id="349" r:id="rId25"/>
    <p:sldId id="346" r:id="rId26"/>
    <p:sldId id="310" r:id="rId27"/>
    <p:sldId id="348" r:id="rId28"/>
    <p:sldId id="34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5050"/>
    <a:srgbClr val="EF2DE6"/>
    <a:srgbClr val="FF2929"/>
    <a:srgbClr val="595959"/>
    <a:srgbClr val="70AD47"/>
    <a:srgbClr val="9FC56E"/>
    <a:srgbClr val="ED7D31"/>
    <a:srgbClr val="2989C8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90695" autoAdjust="0"/>
  </p:normalViewPr>
  <p:slideViewPr>
    <p:cSldViewPr snapToGrid="0">
      <p:cViewPr varScale="1">
        <p:scale>
          <a:sx n="61" d="100"/>
          <a:sy n="61" d="100"/>
        </p:scale>
        <p:origin x="692" y="44"/>
      </p:cViewPr>
      <p:guideLst/>
    </p:cSldViewPr>
  </p:slideViewPr>
  <p:outlineViewPr>
    <p:cViewPr>
      <p:scale>
        <a:sx n="33" d="100"/>
        <a:sy n="33" d="100"/>
      </p:scale>
      <p:origin x="0" y="-498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admin\OneDrive\PHD\conferences\ICCCS2019\BoSBoxplotComparison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Sheet1!$A$2:$A$55</cx:f>
        <cx:lvl ptCount="54" formatCode="General">
          <cx:pt idx="0">0.117912994333761</cx:pt>
          <cx:pt idx="1">0.111578472433059</cx:pt>
          <cx:pt idx="2">0.103398197582437</cx:pt>
          <cx:pt idx="3">0.13108715162870699</cx:pt>
          <cx:pt idx="4">0.11425172158378701</cx:pt>
          <cx:pt idx="5">0.098461050705819994</cx:pt>
          <cx:pt idx="6">0.12743446864816299</cx:pt>
          <cx:pt idx="7">0.108148862859846</cx:pt>
          <cx:pt idx="8">0.087381024365311297</cx:pt>
          <cx:pt idx="9">0.120009788060669</cx:pt>
          <cx:pt idx="10">0.107644000119578</cx:pt>
          <cx:pt idx="11">0.094163746804557399</cx:pt>
          <cx:pt idx="12">0.12606172717476699</cx:pt>
          <cx:pt idx="13">0.106234203432625</cx:pt>
          <cx:pt idx="14">0.091895307332774498</cx:pt>
          <cx:pt idx="15">0.128603267286688</cx:pt>
          <cx:pt idx="16">0.111231755914486</cx:pt>
          <cx:pt idx="17">0.096904323129641395</cx:pt>
          <cx:pt idx="18">0.14483390320768399</cx:pt>
          <cx:pt idx="19">0.134243713072242</cx:pt>
          <cx:pt idx="20">0.122585143239057</cx:pt>
          <cx:pt idx="21">0.16971412358552701</cx:pt>
          <cx:pt idx="22">0.151527366376736</cx:pt>
          <cx:pt idx="23">0.12475432905952601</cx:pt>
          <cx:pt idx="24">0.18855611096510599</cx:pt>
          <cx:pt idx="25">0.16436557663016901</cx:pt>
          <cx:pt idx="26">0.14423220705862999</cx:pt>
          <cx:pt idx="27">0.14967064488621901</cx:pt>
          <cx:pt idx="28">0.130889406199103</cx:pt>
          <cx:pt idx="29">0.11776909896523199</cx:pt>
          <cx:pt idx="30">0.172316071720583</cx:pt>
          <cx:pt idx="31">0.14745416858013299</cx:pt>
          <cx:pt idx="32">0.115880748515058</cx:pt>
          <cx:pt idx="33">0.179671142565105</cx:pt>
          <cx:pt idx="34">0.14875925367301401</cx:pt>
          <cx:pt idx="35">0.14133786261114001</cx:pt>
          <cx:pt idx="36">0.110876110612308</cx:pt>
          <cx:pt idx="37">0.10021649222220599</cx:pt>
          <cx:pt idx="38">0.096180536664008998</cx:pt>
          <cx:pt idx="39">0.122067089901365</cx:pt>
          <cx:pt idx="40">0.117503556628983</cx:pt>
          <cx:pt idx="41">0.100863243619811</cx:pt>
          <cx:pt idx="42">0.13901122005495001</cx:pt>
          <cx:pt idx="43">0.13962360034910301</cx:pt>
          <cx:pt idx="44">0.12617207088562199</cx:pt>
          <cx:pt idx="45">0.115165816950829</cx:pt>
          <cx:pt idx="46">0.114208781693974</cx:pt>
          <cx:pt idx="47">0.096710572114399401</cx:pt>
          <cx:pt idx="48">0.130562272779605</cx:pt>
          <cx:pt idx="49">0.13141431835998801</cx:pt>
          <cx:pt idx="50">0.097861011719966695</cx:pt>
          <cx:pt idx="51">0.13605218553098</cx:pt>
          <cx:pt idx="52">0.12007034948067</cx:pt>
          <cx:pt idx="53">0.112485731944647</cx:pt>
        </cx:lvl>
      </cx:numDim>
    </cx:data>
    <cx:data id="1">
      <cx:numDim type="val">
        <cx:f>Sheet1!$B$2:$B$55</cx:f>
        <cx:lvl ptCount="54" formatCode="General">
          <cx:pt idx="0">0.12717843673795001</cx:pt>
          <cx:pt idx="1">0.125200318214546</cx:pt>
          <cx:pt idx="2">0.109292555410807</cx:pt>
          <cx:pt idx="3">0.129375672078375</cx:pt>
          <cx:pt idx="4">0.120072165039616</cx:pt>
          <cx:pt idx="5">0.104660571517308</cx:pt>
          <cx:pt idx="6">0.12933122445892301</cx:pt>
          <cx:pt idx="7">0.117723579453878</cx:pt>
          <cx:pt idx="8">0.097110695524961904</cx:pt>
          <cx:pt idx="9">0.11503679643961599</cx:pt>
          <cx:pt idx="10">0.116425910241287</cx:pt>
          <cx:pt idx="11">0.094526625764663003</cx:pt>
          <cx:pt idx="12">0.13855238140737899</cx:pt>
          <cx:pt idx="13">0.110793043704583</cx:pt>
          <cx:pt idx="14">0.102661187950275</cx:pt>
          <cx:pt idx="15">0.13552130298648901</cx:pt>
          <cx:pt idx="16">0.115633277418036</cx:pt>
          <cx:pt idx="17">0.095184820986120702</cx:pt>
          <cx:pt idx="18">0.129198120271414</cx:pt>
          <cx:pt idx="19">0.12545087567826499</cx:pt>
          <cx:pt idx="20">0.13616846305231001</cx:pt>
          <cx:pt idx="21">0.15520578482209299</cx:pt>
          <cx:pt idx="22">0.143736669698278</cx:pt>
          <cx:pt idx="23">0.12875833803557199</cx:pt>
          <cx:pt idx="24">0.17581194270372699</cx:pt>
          <cx:pt idx="25">0.17702675420094399</cx:pt>
          <cx:pt idx="26">0.152104939105494</cx:pt>
          <cx:pt idx="27">0.15198043142522799</cx:pt>
          <cx:pt idx="28">0.14853142803632399</cx:pt>
          <cx:pt idx="29">0.123599966094004</cx:pt>
          <cx:pt idx="30">0.17229073323847199</cx:pt>
          <cx:pt idx="31">0.146806412171398</cx:pt>
          <cx:pt idx="32">0.12854925247881599</cx:pt>
          <cx:pt idx="33">0.19450013365118299</cx:pt>
          <cx:pt idx="34">0.164435190850379</cx:pt>
          <cx:pt idx="35">0.145932330066286</cx:pt>
          <cx:pt idx="36">0.117071027159555</cx:pt>
          <cx:pt idx="37">0.11265581571632199</cx:pt>
          <cx:pt idx="38">0.110858827538047</cx:pt>
          <cx:pt idx="39">0.129763132073767</cx:pt>
          <cx:pt idx="40">0.122546837817388</cx:pt>
          <cx:pt idx="41">0.104839517593665</cx:pt>
          <cx:pt idx="42">0.15241772344687299</cx:pt>
          <cx:pt idx="43">0.14803621490249599</cx:pt>
          <cx:pt idx="44">0.134970753277671</cx:pt>
          <cx:pt idx="45">0.12358702784662599</cx:pt>
          <cx:pt idx="46">0.12946806423194099</cx:pt>
          <cx:pt idx="47">0.105115063571996</cx:pt>
          <cx:pt idx="48">0.129512828478724</cx:pt>
          <cx:pt idx="49">0.12765507429313799</cx:pt>
          <cx:pt idx="50">0.10500548699369699</cx:pt>
          <cx:pt idx="51">0.141546775239242</cx:pt>
          <cx:pt idx="52">0.12665796549272701</cx:pt>
          <cx:pt idx="53">0.115719356089883</cx:pt>
        </cx:lvl>
      </cx:numDim>
    </cx:data>
  </cx:chartData>
  <cx:chart>
    <cx:title pos="t" align="ctr" overlay="0">
      <cx:tx>
        <cx:txData>
          <cx:v>BoS area comparison</cx:v>
        </cx:txData>
      </cx:tx>
      <cx:txPr>
        <a:bodyPr rot="0" spcFirstLastPara="1" vertOverflow="ellipsis" vert="horz" wrap="square" lIns="0" tIns="0" rIns="0" bIns="0" anchor="ctr" anchorCtr="1"/>
        <a:lstStyle/>
        <a:p>
          <a:pPr algn="ctr">
            <a:defRPr sz="1700" baseline="0">
              <a:solidFill>
                <a:schemeClr val="bg2">
                  <a:lumMod val="25000"/>
                </a:schemeClr>
              </a:solidFill>
            </a:defRPr>
          </a:pPr>
          <a:r>
            <a:rPr lang="en-US" sz="1700" baseline="0">
              <a:solidFill>
                <a:schemeClr val="bg2">
                  <a:lumMod val="25000"/>
                </a:schemeClr>
              </a:solidFill>
            </a:rPr>
            <a:t>BoS area comparison</a:t>
          </a:r>
        </a:p>
      </cx:txPr>
    </cx:title>
    <cx:plotArea>
      <cx:plotAreaRegion>
        <cx:series layoutId="boxWhisker" uniqueId="{A80046D1-9801-46FA-BBC2-D393B6A77762}">
          <cx:tx>
            <cx:txData>
              <cx:f>Sheet1!$A$1</cx:f>
              <cx:v>BoS Mocap</cx:v>
            </cx:txData>
          </cx:tx>
          <cx:spPr>
            <a:solidFill>
              <a:schemeClr val="accent5"/>
            </a:solidFill>
          </cx:spPr>
          <cx:dataId val="0"/>
          <cx:layoutPr>
            <cx:visibility meanLine="1" meanMarker="1" nonoutliers="0" outliers="1"/>
            <cx:statistics quartileMethod="exclusive"/>
          </cx:layoutPr>
        </cx:series>
        <cx:series layoutId="boxWhisker" uniqueId="{D8874E82-3BA3-492F-ABEB-2F14CBF28CB7}">
          <cx:tx>
            <cx:txData>
              <cx:f>Sheet1!$B$1</cx:f>
              <cx:v>BoS Radar</cx:v>
            </cx:txData>
          </cx:tx>
          <cx:spPr>
            <a:solidFill>
              <a:schemeClr val="accent2"/>
            </a:solidFill>
          </cx:spPr>
          <cx:dataId val="1"/>
          <cx:layoutPr>
            <cx:visibility meanLine="1" meanMarker="1" nonoutliers="0" outliers="1"/>
            <cx:statistics quartileMethod="exclusive"/>
          </cx:layoutPr>
        </cx:series>
      </cx:plotAreaRegion>
      <cx:axis id="0" hidden="1">
        <cx:catScaling gapWidth="0.699999988"/>
        <cx:tickLabels/>
      </cx:axis>
      <cx:axis id="1">
        <cx:valScaling/>
        <cx:title>
          <cx:tx>
            <cx:rich>
              <a:bodyPr spcFirstLastPara="1" vertOverflow="ellipsis" wrap="square" lIns="0" tIns="0" rIns="0" bIns="0" anchor="ctr" anchorCtr="1"/>
              <a:lstStyle/>
              <a:p>
                <a:pPr algn="ctr">
                  <a:defRPr sz="1200" b="1" i="0" baseline="0"/>
                </a:pPr>
                <a:r>
                  <a:rPr lang="en-US" sz="1800" b="1" i="0" baseline="0" dirty="0" err="1"/>
                  <a:t>BoS</a:t>
                </a:r>
                <a:r>
                  <a:rPr lang="en-US" sz="1800" b="1" i="0" baseline="0" dirty="0"/>
                  <a:t> Area (m2)</a:t>
                </a:r>
              </a:p>
            </cx:rich>
          </cx:tx>
        </cx:title>
        <cx:majorGridlines>
          <cx:spPr>
            <a:ln>
              <a:noFill/>
            </a:ln>
          </cx:spPr>
        </cx:majorGridlines>
        <cx:tickLabels/>
        <cx:txPr>
          <a:bodyPr rot="-60000000" spcFirstLastPara="1" vertOverflow="ellipsis" vert="horz" wrap="square" lIns="0" tIns="0" rIns="0" bIns="0" anchor="ctr" anchorCtr="1"/>
          <a:lstStyle/>
          <a:p>
            <a:pPr>
              <a:defRPr sz="1500" b="1" i="0" baseline="0"/>
            </a:pPr>
            <a:endParaRPr lang="en-US" sz="1500" b="1" i="0" baseline="0"/>
          </a:p>
        </cx:txPr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baseline="0"/>
    <cs:bodyPr rot="-60000000" vert="horz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/>
    <cs:fillRef idx="0"/>
    <cs:effectRef idx="0"/>
    <cs:fontRef idx="minor">
      <a:schemeClr val="dk1"/>
    </cs:fontRef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lumMod val="60000"/>
        </a:schemeClr>
      </a:solidFill>
      <a:ln w="9525" cap="flat" cmpd="sng" algn="ctr">
        <a:solidFill>
          <a:schemeClr val="phClr">
            <a:lumMod val="60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25000"/>
            <a:lumOff val="7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25400" cap="sq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/>
    <cs:bodyPr rot="-60000000" vert="horz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50000"/>
        <a:lumOff val="50000"/>
      </a:schemeClr>
    </cs:fontRef>
    <cs:defRPr sz="1400" b="1" i="0" kern="1200" spc="20" baseline="0"/>
    <cs:bodyPr rot="0" vert="horz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  <cs:bodyPr rot="-60000000" vert="horz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8A964-B67D-4B85-80CF-2EE3699F5E0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A5B08-6FE7-4D97-903E-6005F1E63B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32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65D65-487A-4BA3-B223-0D9F812903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6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6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26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2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some cases, due to the few number of samples, only one cluster was detected, for that purpose we used a line to divide the clusters that updates with the current positions (show animation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3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41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of all, I want to talk about why we want to use an electromagnetic tracker.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02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 the position of the cane was selected by the user so</a:t>
            </a:r>
            <a:r>
              <a:rPr lang="en-US" baseline="0" dirty="0"/>
              <a:t> that they felt </a:t>
            </a:r>
            <a:r>
              <a:rPr lang="en-US" baseline="0" dirty="0" err="1"/>
              <a:t>confortable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94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of all, I want to talk about why we want to use an electromagnetic tracker.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34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3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0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31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of all, I want to talk about why we want to use an electromagnetic tracker.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6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9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of all, I want to talk about why we want to use an electromagnetic tracker.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04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we all know, falls are a global health issue that affects especially to the elderly.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According to the World Health Organization, it is estimated that around 30% of the people over the age of 65 fall every year.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Falls happen when the Center of gravity (stop and point the center of gravity)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Exists the base of support as shown in the image in the left (stop and point the left image)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Base of Support refers to the are between the feet as shown in the image in the right (stop and point to the right image)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Therefore, when the center of gravity (stop and point again to my </a:t>
            </a:r>
            <a:r>
              <a:rPr lang="en-US" dirty="0" err="1"/>
              <a:t>CoG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Exits the base of support (stop and point at the area of my feet)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are no longer to keep balance and we fall.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5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[1]Wearable Sensor Use for Assessing Standing Balance and Walking Stability in People with Parkinson’s Disease: A Systematic Review </a:t>
            </a:r>
          </a:p>
          <a:p>
            <a:r>
              <a:rPr lang="en-US" dirty="0"/>
              <a:t>[2]Paper: Role of Body-Worn Movement Monitor Technology for Balance and Gait Rehabilitation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8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[4] Center of mass and base of support interaction during gait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[5]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 Interface for Personalized Center of Mass Self-Identification in Home Rehabilitation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cm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[6]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Ambulatory Estimation of Relative Foot Positions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byFusing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Ultrasound and Inertial Sensor Data</a:t>
            </a:r>
            <a:endParaRPr lang="en-US" dirty="0"/>
          </a:p>
          <a:p>
            <a:r>
              <a:rPr lang="en-US" dirty="0"/>
              <a:t>[7]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Ambulatory assessment of walking balance after stroke using instrumented shoes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9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69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of all, I want to talk about why we want to use an electromagnetic tracker.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5B08-6FE7-4D97-903E-6005F1E63B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2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22A92-8625-4DE9-87CF-951694E39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081DD4-1FC2-4550-84B8-0BF21D015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5CC622-0E04-4453-A20B-6C950E233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0219B-E0F0-4604-8770-4BF057063ED3}" type="datetime1">
              <a:rPr lang="en-US" smtClean="0"/>
              <a:t>6/7/2020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60052B-945C-46C4-9912-577CC9AF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607C60-1AE6-45A2-A027-AA62F5EB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9EE43-A5AB-47A8-803D-5B06FC19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A22C84C-5D1B-47B9-90CF-F192632C2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271AD0-262A-46C3-B69F-1C9ACE67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57F03-9AF3-47E6-A3B9-0AD88234688A}" type="datetime1">
              <a:rPr lang="en-US" smtClean="0"/>
              <a:t>6/7/2020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BBF69A-85C5-4528-AD80-7B59BAD9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813862-4789-48D2-9C66-551F570A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2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8D9B42-F5CD-4862-99AC-6D5DDBE0D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27F6504-1F84-4C23-A873-8E62EC98F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E64B61-B721-4D88-9688-8EDC2379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1DCA-26D1-409E-9A09-A71E36D15DCA}" type="datetime1">
              <a:rPr lang="en-US" smtClean="0"/>
              <a:t>6/7/2020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A39FD-5EFB-45F7-8D59-84CEDAFC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C4E2D0-4A9A-4CC8-878E-E048A0EA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4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389D1-1BD1-40D4-9474-43354286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C2854-91B6-4661-8675-3A2959D6D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BDFB73-BB61-44A2-8E62-6388B775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E06C8-D434-4FC2-AD9F-B5E5243EF301}" type="datetime1">
              <a:rPr lang="en-US" smtClean="0"/>
              <a:t>6/7/2020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AB85A7-6478-4925-848B-67FEF060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FB41A1-2112-4EF8-8950-E962B2E3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5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F8368-64E8-47F0-899D-49C4B01D2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28C283-15D8-4D8E-ACDC-03CF29BF8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684E33-3F25-4CCC-B388-77A17E2F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F2373-F654-43B7-9CE3-E31B4C5BCC88}" type="datetime1">
              <a:rPr lang="en-US" smtClean="0"/>
              <a:t>6/7/2020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85ED06-36A4-46DC-AB96-A7B6308C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57BC34-E734-49C0-9FAA-D26C1F39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1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D073-F4B9-41A8-853C-66665402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769911-44C7-483F-8989-C02001B11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DE025C-9A04-4C9C-81E3-C0F5543F3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281B66-42FF-4A23-93C2-870764EB2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D1394-F369-4A33-94AA-487EC74997ED}" type="datetime1">
              <a:rPr lang="en-US" smtClean="0"/>
              <a:t>6/7/2020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13A1CF-1298-432C-B10A-620627FE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5CBE73-CC4C-4372-849C-E6A0D211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22681-DAF4-491E-92B4-8F2BB95D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FBD385-CD1C-4733-8B50-AD5B20655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182D47-5D4A-4E43-9EF6-B540ADDC8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6C0910-E6EA-4F94-9DA9-91CD1327C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28BDC5E-01C1-4BF5-9CA9-32A3F8E20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44BC2A3-A91A-4124-960F-E96EB46E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B7FA-15BE-41ED-846E-940B9EE374DF}" type="datetime1">
              <a:rPr lang="en-US" smtClean="0"/>
              <a:t>6/7/2020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9593FAD-7E1F-4B97-8141-DB9295C1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04F09D-DE8B-4473-9EF5-51C0DF7D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DE0EC-38C3-498D-9BE6-7DC9F437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15DD52-3BCB-4CB4-B68C-1912CBB7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2519-B24C-4DD5-B95C-DE621D6FAE8A}" type="datetime1">
              <a:rPr lang="en-US" smtClean="0"/>
              <a:t>6/7/2020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F06472-FB93-43EF-86C5-14327A6E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3AAC455-2A00-4917-8C88-A162C66D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644A6D-318B-40C1-B81F-A6926EA2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94B4-26C4-4C52-861D-65C0AD93D6D9}" type="datetime1">
              <a:rPr lang="en-US" smtClean="0"/>
              <a:t>6/7/2020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D51183-341F-4C0F-B597-42F83229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A9B5E9-5EA6-4354-BB8E-21589D20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0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9F008-22E2-4DE5-B8B0-CD619B62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0F17C-3590-42E7-B43B-717699783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FBC3E1-EE80-4761-A96B-08E1E2744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53123A-6F42-4A9E-83B2-C7224531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6E29-3F4A-4E6C-9088-880927CEFD78}" type="datetime1">
              <a:rPr lang="en-US" smtClean="0"/>
              <a:t>6/7/2020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B78873-7296-40C2-850A-FF6758F7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4DC114-D76D-4739-B08F-9F6BF274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11DAA-8A75-4BF8-AE3A-4837D65C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E4A400-DC07-4C27-9AB3-5D25B8BA63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B5D55D-106F-4ECF-A3E8-5BFFC8ED4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2D212D-94EC-4490-BFAE-DB86D660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8298-ABA0-48CF-B13E-7AC13B879B4B}" type="datetime1">
              <a:rPr lang="en-US" smtClean="0"/>
              <a:t>6/7/2020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4C5BCE-13D8-4F3F-9849-5CD1CB1E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EEE86F-C14A-4C8B-A002-8FA2A5BB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3306C-C3A3-4E5A-8253-07FE3A5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F7370D-4401-4EBC-B156-DBCB7FA23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96DEF9-B838-4408-944C-8D5E5C717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4B39-EC0E-46FE-9891-F2EC77273C9E}" type="datetime1">
              <a:rPr lang="en-US" smtClean="0"/>
              <a:t>6/7/2020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061DE4-72F3-41DB-9E73-889D881FE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F14A2E-90E6-419F-8920-EEF46801F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C1A41-43EB-45C4-B1AD-7408604C9F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14/relationships/chartEx" Target="../charts/chartEx1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189" y="437713"/>
            <a:ext cx="10513621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Cane with Millimeter Wave Radar for Base of Support Measurement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416" y="3854558"/>
            <a:ext cx="9144000" cy="1655762"/>
          </a:xfrm>
        </p:spPr>
        <p:txBody>
          <a:bodyPr/>
          <a:lstStyle/>
          <a:p>
            <a:pPr algn="r">
              <a:spcAft>
                <a:spcPts val="1200"/>
              </a:spcAft>
            </a:pPr>
            <a:r>
              <a:rPr lang="en-US" b="1" u="sng" dirty="0"/>
              <a:t>Ibai Gorordo Fernandez</a:t>
            </a:r>
            <a:r>
              <a:rPr lang="en-US" b="1" dirty="0"/>
              <a:t>, </a:t>
            </a:r>
            <a:r>
              <a:rPr lang="en-US" b="1" dirty="0" err="1"/>
              <a:t>Chikamune</a:t>
            </a:r>
            <a:r>
              <a:rPr lang="en-US" b="1" dirty="0"/>
              <a:t> Wada</a:t>
            </a:r>
          </a:p>
          <a:p>
            <a:pPr algn="r"/>
            <a:r>
              <a:rPr lang="en-US" sz="2000" b="1" dirty="0"/>
              <a:t>Kyushu Institute of Technology (Japan)</a:t>
            </a:r>
          </a:p>
        </p:txBody>
      </p:sp>
      <p:pic>
        <p:nvPicPr>
          <p:cNvPr id="1026" name="Picture 2" descr="Image result for kyushu institute of technology">
            <a:extLst>
              <a:ext uri="{FF2B5EF4-FFF2-40B4-BE49-F238E27FC236}">
                <a16:creationId xmlns:a16="http://schemas.microsoft.com/office/drawing/2014/main" id="{6BCE8645-B523-45A1-9B80-D709B6A3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9" y="5812950"/>
            <a:ext cx="3364514" cy="7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F1A4BF-27FE-41DF-AE14-DA0884021128}"/>
              </a:ext>
            </a:extLst>
          </p:cNvPr>
          <p:cNvSpPr txBox="1"/>
          <p:nvPr/>
        </p:nvSpPr>
        <p:spPr>
          <a:xfrm>
            <a:off x="5848350" y="5911269"/>
            <a:ext cx="606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2019 IEEE 1st Global Conference on Life Sciences and Technologies (</a:t>
            </a:r>
            <a:r>
              <a:rPr lang="en-US" b="1" dirty="0" err="1"/>
              <a:t>LifeTech</a:t>
            </a:r>
            <a:r>
              <a:rPr lang="en-US" b="1" dirty="0"/>
              <a:t> 2019), March 13 - 2019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0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5"/>
    </mc:Choice>
    <mc:Fallback xmlns="">
      <p:transition spd="slow" advTm="145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462" y="26166"/>
            <a:ext cx="10515600" cy="1325563"/>
          </a:xfrm>
        </p:spPr>
        <p:txBody>
          <a:bodyPr/>
          <a:lstStyle/>
          <a:p>
            <a:r>
              <a:rPr lang="en-US" b="1" dirty="0"/>
              <a:t>Instrumented Cane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473" y="2705115"/>
            <a:ext cx="6602693" cy="372211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b="1" dirty="0"/>
              <a:t>AWR1642</a:t>
            </a:r>
            <a:r>
              <a:rPr lang="en-US" dirty="0"/>
              <a:t> (Texas Instruments)</a:t>
            </a:r>
          </a:p>
          <a:p>
            <a:pPr lvl="1" algn="just"/>
            <a:r>
              <a:rPr lang="en-US" dirty="0"/>
              <a:t>Size: 6.5 x 8.2 cm.</a:t>
            </a:r>
          </a:p>
          <a:p>
            <a:pPr lvl="1" algn="just"/>
            <a:r>
              <a:rPr lang="en-US" dirty="0"/>
              <a:t>Weight: 38 g.</a:t>
            </a:r>
          </a:p>
          <a:p>
            <a:pPr algn="just"/>
            <a:r>
              <a:rPr lang="en-US" b="1" dirty="0"/>
              <a:t>Output: </a:t>
            </a:r>
            <a:r>
              <a:rPr lang="en-US" dirty="0"/>
              <a:t>2D position and Doppler velocity of </a:t>
            </a:r>
            <a:r>
              <a:rPr lang="en-US" b="1" dirty="0"/>
              <a:t>reflected points</a:t>
            </a:r>
            <a:r>
              <a:rPr lang="en-US" dirty="0"/>
              <a:t>.</a:t>
            </a:r>
          </a:p>
          <a:p>
            <a:pPr algn="just"/>
            <a:r>
              <a:rPr lang="en-US" b="1" dirty="0"/>
              <a:t>Data rate: </a:t>
            </a:r>
            <a:r>
              <a:rPr lang="en-US" dirty="0"/>
              <a:t>20 Hz.</a:t>
            </a:r>
          </a:p>
          <a:p>
            <a:pPr algn="just"/>
            <a:r>
              <a:rPr lang="en-US" b="1" dirty="0"/>
              <a:t>Field of view:</a:t>
            </a:r>
            <a:r>
              <a:rPr lang="en-US" dirty="0"/>
              <a:t> 110 deg.</a:t>
            </a:r>
          </a:p>
          <a:p>
            <a:pPr algn="just"/>
            <a:r>
              <a:rPr lang="en-US" dirty="0"/>
              <a:t>Connected to the computer by </a:t>
            </a:r>
            <a:r>
              <a:rPr lang="en-US" b="1" dirty="0"/>
              <a:t>USB cable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4500" y="632671"/>
            <a:ext cx="10569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/>
              <a:t>Mm wave radar sensor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060779" y="1204695"/>
            <a:ext cx="3842841" cy="5516780"/>
            <a:chOff x="8224885" y="1227803"/>
            <a:chExt cx="3842841" cy="55167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58" b="87146" l="3942" r="93390">
                          <a14:foregroundMark x1="10370" y1="49879" x2="64645" y2="50930"/>
                          <a14:foregroundMark x1="7398" y1="51496" x2="5822" y2="40259"/>
                          <a14:foregroundMark x1="76895" y1="51091" x2="88842" y2="51334"/>
                          <a14:foregroundMark x1="65720" y1="52099" x2="66391" y2="46318"/>
                          <a14:foregroundMark x1="76200" y1="55884" x2="68043" y2="54714"/>
                          <a14:foregroundMark x1="70883" y1="51686" x2="70883" y2="51686"/>
                          <a14:backgroundMark x1="9945" y1="49232" x2="32565" y2="49798"/>
                          <a14:backgroundMark x1="36931" y1="49636" x2="57307" y2="49879"/>
                          <a14:backgroundMark x1="7944" y1="48262" x2="7459" y2="44543"/>
                          <a14:backgroundMark x1="7702" y1="44301" x2="7580" y2="39531"/>
                          <a14:backgroundMark x1="7702" y1="40178" x2="5640" y2="39369"/>
                          <a14:backgroundMark x1="66161" y1="44382" x2="71195" y2="45109"/>
                          <a14:backgroundMark x1="77077" y1="45675" x2="73984" y2="44624"/>
                          <a14:backgroundMark x1="73317" y1="45109" x2="73196" y2="43573"/>
                          <a14:backgroundMark x1="77744" y1="50202" x2="84172" y2="50283"/>
                          <a14:backgroundMark x1="85324" y1="50525" x2="93147" y2="48828"/>
                          <a14:backgroundMark x1="77441" y1="49960" x2="76834" y2="50121"/>
                          <a14:backgroundMark x1="76774" y1="49717" x2="76653" y2="48909"/>
                          <a14:backgroundMark x1="76774" y1="48585" x2="76592" y2="46888"/>
                          <a14:backgroundMark x1="60522" y1="50040" x2="64645" y2="50202"/>
                          <a14:backgroundMark x1="32783" y1="49897" x2="37119" y2="49621"/>
                          <a14:backgroundMark x1="79608" y1="50585" x2="77749" y2="50654"/>
                          <a14:backgroundMark x1="77026" y1="45836" x2="75374" y2="45767"/>
                          <a14:backgroundMark x1="73051" y1="43909" x2="71864" y2="43359"/>
                          <a14:backgroundMark x1="73103" y1="45492" x2="73516" y2="434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" b="37665"/>
            <a:stretch/>
          </p:blipFill>
          <p:spPr>
            <a:xfrm rot="5400000">
              <a:off x="6805475" y="2647213"/>
              <a:ext cx="5516780" cy="2677959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9118816" y="4382408"/>
              <a:ext cx="388609" cy="4137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9950726" y="5235391"/>
              <a:ext cx="14327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AWR1642BOOST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9399850" y="2511239"/>
              <a:ext cx="2867423" cy="2468329"/>
            </a:xfrm>
            <a:prstGeom prst="rect">
              <a:avLst/>
            </a:prstGeom>
          </p:spPr>
        </p:pic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39183" y="1632481"/>
            <a:ext cx="7106217" cy="1072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dirty="0"/>
              <a:t>High accuracy </a:t>
            </a:r>
            <a:r>
              <a:rPr lang="en-US" dirty="0"/>
              <a:t>and </a:t>
            </a:r>
            <a:r>
              <a:rPr lang="en-US" b="1" dirty="0"/>
              <a:t>higher resolution </a:t>
            </a:r>
            <a:r>
              <a:rPr lang="en-US" dirty="0"/>
              <a:t>(4cm) than other technologies (e.g. ultrasonic sensor).</a:t>
            </a:r>
          </a:p>
        </p:txBody>
      </p:sp>
    </p:spTree>
    <p:extLst>
      <p:ext uri="{BB962C8B-B14F-4D97-AF65-F5344CB8AC3E}">
        <p14:creationId xmlns:p14="http://schemas.microsoft.com/office/powerpoint/2010/main" val="4228901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62" y="207356"/>
            <a:ext cx="10515600" cy="1325563"/>
          </a:xfrm>
        </p:spPr>
        <p:txBody>
          <a:bodyPr/>
          <a:lstStyle/>
          <a:p>
            <a:r>
              <a:rPr lang="en-US" b="1" dirty="0"/>
              <a:t>Base of Support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67" y="1282651"/>
            <a:ext cx="6913778" cy="138862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Using the </a:t>
            </a:r>
            <a:r>
              <a:rPr lang="en-US" b="1" dirty="0"/>
              <a:t>point cloud of reflected points</a:t>
            </a:r>
            <a:r>
              <a:rPr lang="en-US" dirty="0"/>
              <a:t>, it calculates the </a:t>
            </a:r>
            <a:r>
              <a:rPr lang="en-US" b="1" dirty="0"/>
              <a:t>Base of Support</a:t>
            </a:r>
            <a:r>
              <a:rPr lang="en-US" dirty="0"/>
              <a:t> by measuring the </a:t>
            </a:r>
            <a:r>
              <a:rPr lang="en-US" b="1" dirty="0"/>
              <a:t>position of the feet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11</a:t>
            </a:fld>
            <a:endParaRPr lang="en-US"/>
          </a:p>
        </p:txBody>
      </p:sp>
      <p:sp>
        <p:nvSpPr>
          <p:cNvPr id="19" name="Rectángulo 3">
            <a:extLst>
              <a:ext uri="{FF2B5EF4-FFF2-40B4-BE49-F238E27FC236}">
                <a16:creationId xmlns:a16="http://schemas.microsoft.com/office/drawing/2014/main" id="{29EF9C5B-24AA-4F91-BD28-4F80D642A342}"/>
              </a:ext>
            </a:extLst>
          </p:cNvPr>
          <p:cNvSpPr/>
          <p:nvPr/>
        </p:nvSpPr>
        <p:spPr>
          <a:xfrm>
            <a:off x="9071288" y="1126421"/>
            <a:ext cx="1634068" cy="388705"/>
          </a:xfrm>
          <a:prstGeom prst="rect">
            <a:avLst/>
          </a:prstGeom>
          <a:solidFill>
            <a:srgbClr val="A12C2E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Radar</a:t>
            </a:r>
          </a:p>
        </p:txBody>
      </p:sp>
      <p:sp>
        <p:nvSpPr>
          <p:cNvPr id="20" name="Rectángulo 14">
            <a:extLst>
              <a:ext uri="{FF2B5EF4-FFF2-40B4-BE49-F238E27FC236}">
                <a16:creationId xmlns:a16="http://schemas.microsoft.com/office/drawing/2014/main" id="{5EA1F937-39A2-4899-9271-C4EC33379F1F}"/>
              </a:ext>
            </a:extLst>
          </p:cNvPr>
          <p:cNvSpPr/>
          <p:nvPr/>
        </p:nvSpPr>
        <p:spPr>
          <a:xfrm>
            <a:off x="8516722" y="2285707"/>
            <a:ext cx="2743200" cy="34747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Preprocessing</a:t>
            </a:r>
          </a:p>
        </p:txBody>
      </p:sp>
      <p:sp>
        <p:nvSpPr>
          <p:cNvPr id="21" name="CuadroTexto 16">
            <a:extLst>
              <a:ext uri="{FF2B5EF4-FFF2-40B4-BE49-F238E27FC236}">
                <a16:creationId xmlns:a16="http://schemas.microsoft.com/office/drawing/2014/main" id="{673F4DBC-2B07-4795-B0AC-4CDDAB6C56C6}"/>
              </a:ext>
            </a:extLst>
          </p:cNvPr>
          <p:cNvSpPr txBox="1"/>
          <p:nvPr/>
        </p:nvSpPr>
        <p:spPr>
          <a:xfrm>
            <a:off x="8125925" y="1597232"/>
            <a:ext cx="151311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Times New Roman" panose="02020603050405020304" pitchFamily="18" charset="0"/>
              </a:rPr>
              <a:t>2D position of reflected points</a:t>
            </a:r>
          </a:p>
        </p:txBody>
      </p:sp>
      <p:sp>
        <p:nvSpPr>
          <p:cNvPr id="22" name="Rectángulo 17">
            <a:extLst>
              <a:ext uri="{FF2B5EF4-FFF2-40B4-BE49-F238E27FC236}">
                <a16:creationId xmlns:a16="http://schemas.microsoft.com/office/drawing/2014/main" id="{8B03F574-DD33-447B-A718-3CEC3FCABB90}"/>
              </a:ext>
            </a:extLst>
          </p:cNvPr>
          <p:cNvSpPr/>
          <p:nvPr/>
        </p:nvSpPr>
        <p:spPr>
          <a:xfrm>
            <a:off x="8516722" y="3007672"/>
            <a:ext cx="2743200" cy="34747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transformation</a:t>
            </a:r>
          </a:p>
        </p:txBody>
      </p:sp>
      <p:sp>
        <p:nvSpPr>
          <p:cNvPr id="23" name="Rectángulo 23">
            <a:extLst>
              <a:ext uri="{FF2B5EF4-FFF2-40B4-BE49-F238E27FC236}">
                <a16:creationId xmlns:a16="http://schemas.microsoft.com/office/drawing/2014/main" id="{1F19F66E-991C-4449-818B-1BBD7CD24936}"/>
              </a:ext>
            </a:extLst>
          </p:cNvPr>
          <p:cNvSpPr/>
          <p:nvPr/>
        </p:nvSpPr>
        <p:spPr>
          <a:xfrm>
            <a:off x="8516722" y="3741172"/>
            <a:ext cx="2743200" cy="34747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DBSCAN clustering</a:t>
            </a:r>
          </a:p>
        </p:txBody>
      </p:sp>
      <p:sp>
        <p:nvSpPr>
          <p:cNvPr id="24" name="Rectángulo 25">
            <a:extLst>
              <a:ext uri="{FF2B5EF4-FFF2-40B4-BE49-F238E27FC236}">
                <a16:creationId xmlns:a16="http://schemas.microsoft.com/office/drawing/2014/main" id="{DD617218-2D0B-4650-9D39-5B3F4702C52B}"/>
              </a:ext>
            </a:extLst>
          </p:cNvPr>
          <p:cNvSpPr/>
          <p:nvPr/>
        </p:nvSpPr>
        <p:spPr>
          <a:xfrm>
            <a:off x="8516722" y="4474672"/>
            <a:ext cx="2743200" cy="34747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 identification</a:t>
            </a:r>
          </a:p>
        </p:txBody>
      </p:sp>
      <p:sp>
        <p:nvSpPr>
          <p:cNvPr id="25" name="Rectángulo 26">
            <a:extLst>
              <a:ext uri="{FF2B5EF4-FFF2-40B4-BE49-F238E27FC236}">
                <a16:creationId xmlns:a16="http://schemas.microsoft.com/office/drawing/2014/main" id="{CCB1908A-E134-414D-BC37-3E5D4B85E342}"/>
              </a:ext>
            </a:extLst>
          </p:cNvPr>
          <p:cNvSpPr/>
          <p:nvPr/>
        </p:nvSpPr>
        <p:spPr>
          <a:xfrm>
            <a:off x="8882482" y="5463259"/>
            <a:ext cx="2011680" cy="550333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calculation</a:t>
            </a:r>
          </a:p>
        </p:txBody>
      </p:sp>
      <p:sp>
        <p:nvSpPr>
          <p:cNvPr id="26" name="Flecha: hacia abajo 58">
            <a:extLst>
              <a:ext uri="{FF2B5EF4-FFF2-40B4-BE49-F238E27FC236}">
                <a16:creationId xmlns:a16="http://schemas.microsoft.com/office/drawing/2014/main" id="{90F312F6-C98D-48FB-86D0-52B9630ACBE1}"/>
              </a:ext>
            </a:extLst>
          </p:cNvPr>
          <p:cNvSpPr/>
          <p:nvPr/>
        </p:nvSpPr>
        <p:spPr>
          <a:xfrm>
            <a:off x="9795622" y="1615562"/>
            <a:ext cx="185400" cy="584775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lecha: hacia abajo 60">
            <a:extLst>
              <a:ext uri="{FF2B5EF4-FFF2-40B4-BE49-F238E27FC236}">
                <a16:creationId xmlns:a16="http://schemas.microsoft.com/office/drawing/2014/main" id="{5604E1B5-4701-48D4-B1D5-8A80E9B7DA6D}"/>
              </a:ext>
            </a:extLst>
          </p:cNvPr>
          <p:cNvSpPr/>
          <p:nvPr/>
        </p:nvSpPr>
        <p:spPr>
          <a:xfrm>
            <a:off x="9797183" y="2692463"/>
            <a:ext cx="182279" cy="27432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Flecha: hacia abajo 61">
            <a:extLst>
              <a:ext uri="{FF2B5EF4-FFF2-40B4-BE49-F238E27FC236}">
                <a16:creationId xmlns:a16="http://schemas.microsoft.com/office/drawing/2014/main" id="{F264C6BA-7A77-46C7-9CE0-3379AADD6D9C}"/>
              </a:ext>
            </a:extLst>
          </p:cNvPr>
          <p:cNvSpPr/>
          <p:nvPr/>
        </p:nvSpPr>
        <p:spPr>
          <a:xfrm>
            <a:off x="9797183" y="3420220"/>
            <a:ext cx="182279" cy="27432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Flecha: hacia abajo 62">
            <a:extLst>
              <a:ext uri="{FF2B5EF4-FFF2-40B4-BE49-F238E27FC236}">
                <a16:creationId xmlns:a16="http://schemas.microsoft.com/office/drawing/2014/main" id="{E0E8B0EA-C75A-4EA6-88EB-3E2F966B4CAA}"/>
              </a:ext>
            </a:extLst>
          </p:cNvPr>
          <p:cNvSpPr/>
          <p:nvPr/>
        </p:nvSpPr>
        <p:spPr>
          <a:xfrm>
            <a:off x="9797183" y="4160676"/>
            <a:ext cx="182279" cy="27432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lecha: hacia abajo 63">
            <a:extLst>
              <a:ext uri="{FF2B5EF4-FFF2-40B4-BE49-F238E27FC236}">
                <a16:creationId xmlns:a16="http://schemas.microsoft.com/office/drawing/2014/main" id="{1B86B321-F3BF-498C-9D97-4621E6E89F37}"/>
              </a:ext>
            </a:extLst>
          </p:cNvPr>
          <p:cNvSpPr/>
          <p:nvPr/>
        </p:nvSpPr>
        <p:spPr>
          <a:xfrm>
            <a:off x="9797183" y="4888037"/>
            <a:ext cx="182279" cy="521208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52" y="2717863"/>
            <a:ext cx="4976808" cy="38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5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61" y="302662"/>
            <a:ext cx="10515600" cy="1325563"/>
          </a:xfrm>
        </p:spPr>
        <p:txBody>
          <a:bodyPr/>
          <a:lstStyle/>
          <a:p>
            <a:r>
              <a:rPr lang="en-US" b="1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720135"/>
            <a:ext cx="6756400" cy="4351338"/>
          </a:xfrm>
        </p:spPr>
        <p:txBody>
          <a:bodyPr/>
          <a:lstStyle/>
          <a:p>
            <a:pPr algn="just"/>
            <a:r>
              <a:rPr lang="en-US" b="1" dirty="0"/>
              <a:t>Transform the 2D position </a:t>
            </a:r>
            <a:r>
              <a:rPr lang="en-US" dirty="0"/>
              <a:t>of the reflected points from the </a:t>
            </a:r>
            <a:r>
              <a:rPr lang="en-US" b="1" dirty="0"/>
              <a:t>local axis of the radar </a:t>
            </a:r>
            <a:r>
              <a:rPr lang="en-US" dirty="0"/>
              <a:t>to the </a:t>
            </a:r>
            <a:r>
              <a:rPr lang="en-US" b="1" dirty="0"/>
              <a:t>global axis of the cane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sz="7200" dirty="0"/>
          </a:p>
          <a:p>
            <a:pPr algn="just">
              <a:spcAft>
                <a:spcPts val="600"/>
              </a:spcAft>
            </a:pPr>
            <a:r>
              <a:rPr lang="en-US" b="1" dirty="0"/>
              <a:t>Filter points</a:t>
            </a:r>
            <a:r>
              <a:rPr lang="en-US" dirty="0"/>
              <a:t> outside the </a:t>
            </a:r>
            <a:r>
              <a:rPr lang="en-US" b="1" dirty="0"/>
              <a:t>region of interest</a:t>
            </a:r>
            <a:r>
              <a:rPr lang="en-US" dirty="0"/>
              <a:t>:</a:t>
            </a:r>
          </a:p>
          <a:p>
            <a:pPr marL="457200" lvl="1" indent="0" algn="just">
              <a:buNone/>
            </a:pPr>
            <a:r>
              <a:rPr lang="en-US" sz="2800" dirty="0"/>
              <a:t>Points </a:t>
            </a:r>
            <a:r>
              <a:rPr lang="en-US" sz="2800" b="1" dirty="0"/>
              <a:t>outside the range </a:t>
            </a:r>
            <a:r>
              <a:rPr lang="en-US" sz="2800" dirty="0"/>
              <a:t>between 0.2 and 1.2 m </a:t>
            </a:r>
            <a:r>
              <a:rPr lang="en-US" sz="2800" b="1" dirty="0"/>
              <a:t>were removed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12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9"/>
          <a:stretch/>
        </p:blipFill>
        <p:spPr bwMode="auto">
          <a:xfrm>
            <a:off x="1852543" y="3385422"/>
            <a:ext cx="4448315" cy="510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039" y="759970"/>
            <a:ext cx="4100477" cy="53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9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20" y="3677035"/>
            <a:ext cx="4639204" cy="32851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91160" y="6305559"/>
            <a:ext cx="6254173" cy="6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88840"/>
            <a:ext cx="10515600" cy="1325563"/>
          </a:xfrm>
        </p:spPr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821" y="1247916"/>
            <a:ext cx="6402429" cy="482775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It is necessary to </a:t>
            </a:r>
            <a:r>
              <a:rPr lang="en-US" b="1" dirty="0"/>
              <a:t>cluster the reflected points </a:t>
            </a:r>
            <a:r>
              <a:rPr lang="en-US" dirty="0"/>
              <a:t>to find the position of the feet.</a:t>
            </a:r>
          </a:p>
          <a:p>
            <a:pPr algn="just"/>
            <a:r>
              <a:rPr lang="en-US" dirty="0"/>
              <a:t>Density-based spatial clustering of applications with noise </a:t>
            </a:r>
            <a:r>
              <a:rPr lang="en-US" b="1" dirty="0"/>
              <a:t>(DBSCAN) </a:t>
            </a:r>
            <a:r>
              <a:rPr lang="en-US" dirty="0"/>
              <a:t>was used.</a:t>
            </a:r>
          </a:p>
          <a:p>
            <a:pPr lvl="1" algn="just"/>
            <a:r>
              <a:rPr lang="en-US" sz="2500" b="1" dirty="0"/>
              <a:t>Search for regions</a:t>
            </a:r>
            <a:r>
              <a:rPr lang="en-US" sz="2500" dirty="0"/>
              <a:t> with </a:t>
            </a:r>
            <a:r>
              <a:rPr lang="en-US" sz="2500" b="1" dirty="0"/>
              <a:t>high density of points</a:t>
            </a:r>
            <a:r>
              <a:rPr lang="en-US" sz="2500" dirty="0"/>
              <a:t>.</a:t>
            </a:r>
          </a:p>
          <a:p>
            <a:pPr lvl="1" algn="just"/>
            <a:r>
              <a:rPr lang="en-US" sz="2500" b="1" dirty="0"/>
              <a:t>Expand the clusters</a:t>
            </a:r>
            <a:r>
              <a:rPr lang="en-US" sz="2500" dirty="0"/>
              <a:t> until the minimum density condition is not satisfied.</a:t>
            </a:r>
          </a:p>
          <a:p>
            <a:pPr lvl="1" algn="just"/>
            <a:r>
              <a:rPr lang="en-US" sz="2500" b="1" dirty="0"/>
              <a:t>Two parameters</a:t>
            </a:r>
            <a:r>
              <a:rPr lang="en-US" sz="2500" dirty="0"/>
              <a:t>: </a:t>
            </a:r>
            <a:r>
              <a:rPr lang="en-US" sz="2500" b="1" dirty="0"/>
              <a:t>Epsilon</a:t>
            </a:r>
            <a:r>
              <a:rPr lang="en-US" sz="2500" dirty="0"/>
              <a:t> (search radius) and </a:t>
            </a:r>
            <a:r>
              <a:rPr lang="en-US" sz="2500" b="1" dirty="0"/>
              <a:t>minimum number of points</a:t>
            </a:r>
            <a:r>
              <a:rPr lang="en-US" sz="25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13</a:t>
            </a:fld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77" y="879915"/>
            <a:ext cx="4514291" cy="25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1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61" y="-80850"/>
            <a:ext cx="10515600" cy="1325563"/>
          </a:xfrm>
        </p:spPr>
        <p:txBody>
          <a:bodyPr/>
          <a:lstStyle/>
          <a:p>
            <a:r>
              <a:rPr lang="en-US" b="1" dirty="0"/>
              <a:t>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323" y="1244713"/>
            <a:ext cx="6775607" cy="5139005"/>
          </a:xfr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en-US" b="1" dirty="0"/>
              <a:t>Identify</a:t>
            </a:r>
            <a:r>
              <a:rPr lang="en-US" dirty="0"/>
              <a:t> </a:t>
            </a:r>
            <a:r>
              <a:rPr lang="en-US" b="1" dirty="0"/>
              <a:t>which cluster belongs to each foot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Based on the knowledge that for </a:t>
            </a:r>
            <a:r>
              <a:rPr lang="en-US" b="1" dirty="0"/>
              <a:t>right hand cane users</a:t>
            </a:r>
            <a:r>
              <a:rPr lang="en-US" dirty="0"/>
              <a:t>, the </a:t>
            </a:r>
            <a:r>
              <a:rPr lang="en-US" b="1" dirty="0"/>
              <a:t>right foot </a:t>
            </a:r>
            <a:r>
              <a:rPr lang="en-US" dirty="0"/>
              <a:t>is </a:t>
            </a:r>
            <a:r>
              <a:rPr lang="en-US" b="1" dirty="0"/>
              <a:t>closer to the cane</a:t>
            </a:r>
            <a:r>
              <a:rPr lang="en-US" dirty="0"/>
              <a:t>.</a:t>
            </a:r>
          </a:p>
          <a:p>
            <a:pPr lvl="1" algn="just">
              <a:spcAft>
                <a:spcPts val="1200"/>
              </a:spcAft>
            </a:pPr>
            <a:r>
              <a:rPr lang="en-US" dirty="0"/>
              <a:t>Therefore, beforehand the system needs to know in which side the cane is used.</a:t>
            </a:r>
          </a:p>
          <a:p>
            <a:pPr algn="just"/>
            <a:r>
              <a:rPr lang="en-US" dirty="0"/>
              <a:t>A </a:t>
            </a:r>
            <a:r>
              <a:rPr lang="en-US" b="1" dirty="0"/>
              <a:t>separation line </a:t>
            </a:r>
            <a:r>
              <a:rPr lang="en-US" dirty="0"/>
              <a:t>was used to </a:t>
            </a:r>
            <a:r>
              <a:rPr lang="en-US" b="1" dirty="0"/>
              <a:t>divide the clusters.</a:t>
            </a:r>
          </a:p>
          <a:p>
            <a:pPr lvl="1" algn="just"/>
            <a:r>
              <a:rPr lang="en-US" b="1" dirty="0"/>
              <a:t>Updated continuously </a:t>
            </a:r>
            <a:r>
              <a:rPr lang="en-US" dirty="0"/>
              <a:t>with the </a:t>
            </a:r>
            <a:r>
              <a:rPr lang="en-US" b="1" dirty="0"/>
              <a:t>current position of the centroids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14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692" y="637866"/>
            <a:ext cx="3336231" cy="54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5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169" y="264695"/>
            <a:ext cx="10515600" cy="1325563"/>
          </a:xfrm>
        </p:spPr>
        <p:txBody>
          <a:bodyPr/>
          <a:lstStyle/>
          <a:p>
            <a:r>
              <a:rPr lang="en-US" b="1" dirty="0"/>
              <a:t>Base of Support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31" y="1619754"/>
            <a:ext cx="5609492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The </a:t>
            </a:r>
            <a:r>
              <a:rPr lang="en-US" sz="3200" b="1" dirty="0"/>
              <a:t>Base of Support </a:t>
            </a:r>
            <a:r>
              <a:rPr lang="en-US" sz="3200" dirty="0"/>
              <a:t>was calculated using:</a:t>
            </a:r>
          </a:p>
          <a:p>
            <a:pPr lvl="1" algn="just">
              <a:lnSpc>
                <a:spcPct val="125000"/>
              </a:lnSpc>
            </a:pPr>
            <a:r>
              <a:rPr lang="en-US" sz="3000" b="1" dirty="0"/>
              <a:t>Position of the cane </a:t>
            </a:r>
            <a:r>
              <a:rPr lang="en-US" sz="3000" dirty="0"/>
              <a:t>(origin).</a:t>
            </a:r>
          </a:p>
          <a:p>
            <a:pPr lvl="1" algn="just">
              <a:lnSpc>
                <a:spcPct val="125000"/>
              </a:lnSpc>
            </a:pPr>
            <a:r>
              <a:rPr lang="en-US" sz="3000" b="1" dirty="0"/>
              <a:t>Left foot centroid.</a:t>
            </a:r>
          </a:p>
          <a:p>
            <a:pPr lvl="1" algn="just">
              <a:lnSpc>
                <a:spcPct val="125000"/>
              </a:lnSpc>
            </a:pPr>
            <a:r>
              <a:rPr lang="en-US" sz="3000" b="1" dirty="0"/>
              <a:t>Right foot centroid.</a:t>
            </a:r>
          </a:p>
          <a:p>
            <a:pPr lvl="1" algn="just">
              <a:lnSpc>
                <a:spcPct val="125000"/>
              </a:lnSpc>
            </a:pPr>
            <a:r>
              <a:rPr lang="en-US" sz="3000" b="1" dirty="0"/>
              <a:t>Shoe length.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15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216"/>
          <a:stretch/>
        </p:blipFill>
        <p:spPr>
          <a:xfrm>
            <a:off x="6494585" y="1473027"/>
            <a:ext cx="5543901" cy="41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5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A24EE-8E7F-4ED6-A756-70F6538A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2326005"/>
            <a:ext cx="10515600" cy="1325563"/>
          </a:xfrm>
        </p:spPr>
        <p:txBody>
          <a:bodyPr/>
          <a:lstStyle/>
          <a:p>
            <a:r>
              <a:rPr lang="en-US" b="1" dirty="0"/>
              <a:t>3. Validation Experiment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49FDC3-0428-4E34-8035-493AC718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3"/>
    </mc:Choice>
    <mc:Fallback xmlns="">
      <p:transition spd="slow" advTm="579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915B8-B734-4D68-97C8-5529F2E4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18" y="209281"/>
            <a:ext cx="10515600" cy="1325563"/>
          </a:xfrm>
        </p:spPr>
        <p:txBody>
          <a:bodyPr/>
          <a:lstStyle/>
          <a:p>
            <a:r>
              <a:rPr lang="en-US" b="1" dirty="0"/>
              <a:t>Experiment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9DEB99-62EE-41DC-B550-463D0A89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25" y="1534844"/>
            <a:ext cx="5812575" cy="4351338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/>
              <a:t>Subjects were asked to </a:t>
            </a:r>
            <a:r>
              <a:rPr lang="en-US" b="1" dirty="0"/>
              <a:t>stand for 2 second </a:t>
            </a:r>
            <a:r>
              <a:rPr lang="en-US" dirty="0"/>
              <a:t>while using the </a:t>
            </a:r>
            <a:r>
              <a:rPr lang="en-US" b="1" dirty="0"/>
              <a:t>instrumented cane </a:t>
            </a:r>
            <a:r>
              <a:rPr lang="en-US" dirty="0"/>
              <a:t>at different </a:t>
            </a:r>
            <a:r>
              <a:rPr lang="en-US" b="1" dirty="0"/>
              <a:t>step lengths </a:t>
            </a:r>
            <a:r>
              <a:rPr lang="en-US" dirty="0"/>
              <a:t>and</a:t>
            </a:r>
            <a:r>
              <a:rPr lang="en-US" b="1" dirty="0"/>
              <a:t> step widths</a:t>
            </a:r>
            <a:r>
              <a:rPr lang="en-US" dirty="0"/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/>
              <a:t>Three young health males (age 24.67 ± 2.08).</a:t>
            </a:r>
          </a:p>
          <a:p>
            <a:pPr algn="just"/>
            <a:r>
              <a:rPr lang="en-US" b="1" dirty="0"/>
              <a:t>Optical motion capture system </a:t>
            </a:r>
            <a:r>
              <a:rPr lang="en-US" dirty="0"/>
              <a:t>(Flex 13, </a:t>
            </a:r>
            <a:r>
              <a:rPr lang="en-US" dirty="0" err="1"/>
              <a:t>Optitrack</a:t>
            </a:r>
            <a:r>
              <a:rPr lang="en-US" dirty="0"/>
              <a:t>) was used for validation.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4DDE98-D43A-4FBD-9AB9-F1A9545D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17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2CE9F0-1821-4B0E-9851-0817E397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35" y="547163"/>
            <a:ext cx="5112678" cy="59917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4" r="70155" b="76670"/>
          <a:stretch/>
        </p:blipFill>
        <p:spPr>
          <a:xfrm>
            <a:off x="6907039" y="-139241"/>
            <a:ext cx="1389414" cy="22004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9" r="13513" b="76670"/>
          <a:stretch/>
        </p:blipFill>
        <p:spPr>
          <a:xfrm>
            <a:off x="10050813" y="151149"/>
            <a:ext cx="2683934" cy="22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26" y="193353"/>
            <a:ext cx="10515600" cy="1325563"/>
          </a:xfrm>
        </p:spPr>
        <p:txBody>
          <a:bodyPr/>
          <a:lstStyle/>
          <a:p>
            <a:r>
              <a:rPr lang="en-US" b="1" dirty="0"/>
              <a:t>Experiment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027" y="1432084"/>
            <a:ext cx="5948127" cy="4924266"/>
          </a:xfr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en-US" b="1" dirty="0"/>
              <a:t>5 markers </a:t>
            </a:r>
            <a:r>
              <a:rPr lang="en-US" dirty="0"/>
              <a:t>(yellow) were used to track the </a:t>
            </a:r>
            <a:r>
              <a:rPr lang="en-US" b="1" dirty="0"/>
              <a:t>position </a:t>
            </a:r>
            <a:r>
              <a:rPr lang="en-US" dirty="0"/>
              <a:t>of the </a:t>
            </a:r>
            <a:r>
              <a:rPr lang="en-US" b="1" dirty="0"/>
              <a:t>feet </a:t>
            </a:r>
            <a:r>
              <a:rPr lang="en-US" dirty="0"/>
              <a:t>and the </a:t>
            </a:r>
            <a:r>
              <a:rPr lang="en-US" b="1" dirty="0"/>
              <a:t>cane</a:t>
            </a:r>
            <a:r>
              <a:rPr lang="en-US" dirty="0"/>
              <a:t>.</a:t>
            </a:r>
          </a:p>
          <a:p>
            <a:pPr algn="just">
              <a:spcAft>
                <a:spcPts val="1200"/>
              </a:spcAft>
            </a:pPr>
            <a:r>
              <a:rPr lang="en-US" dirty="0"/>
              <a:t>The </a:t>
            </a:r>
            <a:r>
              <a:rPr lang="en-US" b="1" dirty="0"/>
              <a:t>left foot was fixed </a:t>
            </a:r>
            <a:r>
              <a:rPr lang="en-US" dirty="0"/>
              <a:t>while the </a:t>
            </a:r>
            <a:r>
              <a:rPr lang="en-US" b="1" dirty="0"/>
              <a:t>right foot varied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Total of </a:t>
            </a:r>
            <a:r>
              <a:rPr lang="en-US" b="1" dirty="0"/>
              <a:t>9 different patterns </a:t>
            </a:r>
            <a:r>
              <a:rPr lang="en-US" dirty="0"/>
              <a:t>were measured based on the results in [7]:</a:t>
            </a:r>
          </a:p>
          <a:p>
            <a:pPr lvl="1" algn="just"/>
            <a:r>
              <a:rPr lang="en-US" b="1" dirty="0"/>
              <a:t>3 step lengths (cm)</a:t>
            </a:r>
            <a:r>
              <a:rPr lang="en-US" dirty="0"/>
              <a:t>: 18.8, 28.6 and 38.4.</a:t>
            </a:r>
          </a:p>
          <a:p>
            <a:pPr lvl="1" algn="just">
              <a:spcAft>
                <a:spcPts val="1200"/>
              </a:spcAft>
            </a:pPr>
            <a:r>
              <a:rPr lang="en-US" b="1" dirty="0"/>
              <a:t>3 step widths (cm)</a:t>
            </a:r>
            <a:r>
              <a:rPr lang="en-US" dirty="0"/>
              <a:t>: 15.7, 19.6 and 23.5.</a:t>
            </a:r>
          </a:p>
          <a:p>
            <a:pPr algn="just">
              <a:spcAft>
                <a:spcPts val="1200"/>
              </a:spcAft>
            </a:pPr>
            <a:r>
              <a:rPr lang="en-US" dirty="0"/>
              <a:t>Each position was </a:t>
            </a:r>
            <a:r>
              <a:rPr lang="en-US" b="1" dirty="0"/>
              <a:t>measured twice.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18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3BB949D-21DF-4939-9F05-ADADC942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791" y="136525"/>
            <a:ext cx="4267570" cy="66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A24EE-8E7F-4ED6-A756-70F6538A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2326005"/>
            <a:ext cx="10515600" cy="1325563"/>
          </a:xfrm>
        </p:spPr>
        <p:txBody>
          <a:bodyPr/>
          <a:lstStyle/>
          <a:p>
            <a:r>
              <a:rPr lang="en-US" b="1" dirty="0"/>
              <a:t>4. Results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49FDC3-0428-4E34-8035-493AC718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87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3"/>
    </mc:Choice>
    <mc:Fallback xmlns="">
      <p:transition spd="slow" advTm="57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700" y="17875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en-US" sz="3200" b="1" dirty="0"/>
              <a:t>Introduction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en-US" sz="3200" b="1" dirty="0"/>
              <a:t>Proposed system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en-US" sz="3200" b="1" dirty="0"/>
              <a:t>Validation experiment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en-US" sz="3200" b="1" dirty="0"/>
              <a:t>Results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en-US" sz="3200" b="1" dirty="0"/>
              <a:t>Conclusion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7CD945-6DD9-4F15-976D-A94BFE8A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22"/>
    </mc:Choice>
    <mc:Fallback xmlns="">
      <p:transition spd="slow" advTm="2622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29"/>
            <a:ext cx="10515600" cy="1325563"/>
          </a:xfrm>
        </p:spPr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504" y="1237152"/>
            <a:ext cx="5974450" cy="485791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For every measurement, the </a:t>
            </a:r>
            <a:r>
              <a:rPr lang="en-US" b="1" dirty="0"/>
              <a:t>average </a:t>
            </a:r>
            <a:r>
              <a:rPr lang="en-US" b="1" dirty="0" err="1"/>
              <a:t>BoS</a:t>
            </a:r>
            <a:r>
              <a:rPr lang="en-US" b="1" dirty="0"/>
              <a:t> area </a:t>
            </a:r>
            <a:r>
              <a:rPr lang="en-US" dirty="0"/>
              <a:t>was calculated.</a:t>
            </a:r>
          </a:p>
          <a:p>
            <a:pPr algn="just"/>
            <a:r>
              <a:rPr lang="en-US" dirty="0"/>
              <a:t>The </a:t>
            </a:r>
            <a:r>
              <a:rPr lang="en-US" b="1" dirty="0"/>
              <a:t>Root Mean Squared Error (RMSE) </a:t>
            </a:r>
            <a:r>
              <a:rPr lang="en-US" dirty="0"/>
              <a:t>was calculated for the </a:t>
            </a:r>
            <a:r>
              <a:rPr lang="en-US" b="1" dirty="0" err="1"/>
              <a:t>BoS</a:t>
            </a:r>
            <a:r>
              <a:rPr lang="en-US" b="1" dirty="0"/>
              <a:t> area difference</a:t>
            </a:r>
            <a:r>
              <a:rPr lang="en-US" dirty="0"/>
              <a:t>: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RMSE:</a:t>
            </a:r>
            <a:r>
              <a:rPr lang="en-US" dirty="0"/>
              <a:t> 92.04 cm</a:t>
            </a:r>
            <a:r>
              <a:rPr lang="en-US" baseline="30000" dirty="0"/>
              <a:t>2 </a:t>
            </a:r>
            <a:r>
              <a:rPr lang="en-US" dirty="0"/>
              <a:t>(7.38 %).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22696" y="6356350"/>
            <a:ext cx="2743200" cy="365125"/>
          </a:xfrm>
        </p:spPr>
        <p:txBody>
          <a:bodyPr/>
          <a:lstStyle/>
          <a:p>
            <a:fld id="{783C1A41-43EB-45C4-B1AD-7408604C9F27}" type="slidenum">
              <a:rPr lang="en-US" smtClean="0"/>
              <a:t>20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901676" y="1294302"/>
            <a:ext cx="5396136" cy="4611276"/>
            <a:chOff x="6826375" y="933068"/>
            <a:chExt cx="5396136" cy="4611276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7" name="Chart 16"/>
                <p:cNvGraphicFramePr/>
                <p:nvPr>
                  <p:extLst>
                    <p:ext uri="{D42A27DB-BD31-4B8C-83A1-F6EECF244321}">
                      <p14:modId xmlns:p14="http://schemas.microsoft.com/office/powerpoint/2010/main" val="1644882540"/>
                    </p:ext>
                  </p:extLst>
                </p:nvPr>
              </p:nvGraphicFramePr>
              <p:xfrm>
                <a:off x="6826375" y="933068"/>
                <a:ext cx="5396136" cy="4471576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17" name="Chart 16"/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01676" y="1294302"/>
                  <a:ext cx="5396136" cy="447157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8989" y="5221205"/>
              <a:ext cx="1127858" cy="292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l="50895" t="13390" r="27088" b="11480"/>
            <a:stretch/>
          </p:blipFill>
          <p:spPr>
            <a:xfrm>
              <a:off x="9915855" y="5264944"/>
              <a:ext cx="1155700" cy="2794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7676271" y="5212156"/>
              <a:ext cx="4021421" cy="0"/>
            </a:xfrm>
            <a:prstGeom prst="line">
              <a:avLst/>
            </a:prstGeom>
            <a:ln w="952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25088" y="4210228"/>
                <a:ext cx="6096000" cy="966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:endParaRPr lang="en-US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b="1" i="1">
                          <a:latin typeface="Cambria Math" panose="02040503050406030204" pitchFamily="18" charset="0"/>
                        </a:rPr>
                        <m:t>𝑹𝒆𝒍𝒂𝒕𝒊𝒗𝒆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𝒆𝒓𝒓𝒐𝒓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𝑹𝑴𝑺𝑬</m:t>
                          </m:r>
                        </m:num>
                        <m:den>
                          <m:sSub>
                            <m:sSubPr>
                              <m:ctrlP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𝑩𝒐𝑺</m:t>
                              </m:r>
                            </m:e>
                            <m:sub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𝑴𝒐𝒄𝒂𝒑</m:t>
                              </m:r>
                            </m:sub>
                          </m:sSub>
                        </m:den>
                      </m:f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             (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88" y="4210228"/>
                <a:ext cx="6096000" cy="966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29620" y="3408000"/>
                <a:ext cx="4984418" cy="9106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𝑹𝑴𝑺𝑬</m:t>
                      </m:r>
                      <m:r>
                        <a:rPr lang="es-E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s-E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s-E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1" i="1">
                                              <a:latin typeface="Cambria Math" panose="02040503050406030204" pitchFamily="18" charset="0"/>
                                            </a:rPr>
                                            <m:t>𝑩𝒐𝑺</m:t>
                                          </m:r>
                                        </m:e>
                                        <m:sub>
                                          <m:r>
                                            <a:rPr lang="es-ES" b="1" i="1">
                                              <a:latin typeface="Cambria Math" panose="02040503050406030204" pitchFamily="18" charset="0"/>
                                            </a:rPr>
                                            <m:t>𝑴𝒐𝒄𝒂𝒑</m:t>
                                          </m:r>
                                        </m:sub>
                                      </m:sSub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es-E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1" i="1">
                                              <a:latin typeface="Cambria Math" panose="02040503050406030204" pitchFamily="18" charset="0"/>
                                            </a:rPr>
                                            <m:t>𝑩𝒐𝑺</m:t>
                                          </m:r>
                                        </m:e>
                                        <m:sub>
                                          <m:r>
                                            <a:rPr lang="es-ES" b="1" i="1">
                                              <a:latin typeface="Cambria Math" panose="02040503050406030204" pitchFamily="18" charset="0"/>
                                            </a:rPr>
                                            <m:t>𝑹𝒂𝒅𝒂𝒓</m:t>
                                          </m:r>
                                        </m:sub>
                                      </m:sSub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rad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     (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0" y="3408000"/>
                <a:ext cx="4984418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631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249" y="109694"/>
            <a:ext cx="10515600" cy="1325563"/>
          </a:xfrm>
        </p:spPr>
        <p:txBody>
          <a:bodyPr/>
          <a:lstStyle/>
          <a:p>
            <a:r>
              <a:rPr lang="en-US" b="1" dirty="0"/>
              <a:t>Results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86" y="1218982"/>
            <a:ext cx="10376540" cy="7878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compared the </a:t>
            </a:r>
            <a:r>
              <a:rPr lang="en-US" b="1" dirty="0" err="1"/>
              <a:t>BoS</a:t>
            </a:r>
            <a:r>
              <a:rPr lang="en-US" b="1" dirty="0"/>
              <a:t> relative error (%) </a:t>
            </a:r>
            <a:r>
              <a:rPr lang="en-US" dirty="0"/>
              <a:t>at different </a:t>
            </a:r>
            <a:r>
              <a:rPr lang="en-US" b="1" dirty="0"/>
              <a:t>step lengths</a:t>
            </a:r>
            <a:r>
              <a:rPr lang="en-US" dirty="0"/>
              <a:t> and </a:t>
            </a:r>
            <a:r>
              <a:rPr lang="en-US" b="1" dirty="0"/>
              <a:t>step widths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21</a:t>
            </a:fld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B6E8E47-535F-4940-9838-994750557084}"/>
              </a:ext>
            </a:extLst>
          </p:cNvPr>
          <p:cNvSpPr txBox="1"/>
          <p:nvPr/>
        </p:nvSpPr>
        <p:spPr>
          <a:xfrm>
            <a:off x="1119178" y="5898867"/>
            <a:ext cx="1023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Similar error </a:t>
            </a:r>
            <a:r>
              <a:rPr lang="en-US" sz="2000" dirty="0"/>
              <a:t>at different </a:t>
            </a:r>
            <a:r>
              <a:rPr lang="en-US" sz="2000" b="1" dirty="0"/>
              <a:t>foot positions</a:t>
            </a:r>
            <a:r>
              <a:rPr lang="en-US" sz="2000" dirty="0"/>
              <a:t>, with a slightly bigger error for the 18.8 cm step length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89" y="2295506"/>
            <a:ext cx="10321423" cy="33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67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A24EE-8E7F-4ED6-A756-70F6538A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2326005"/>
            <a:ext cx="10515600" cy="1325563"/>
          </a:xfrm>
        </p:spPr>
        <p:txBody>
          <a:bodyPr/>
          <a:lstStyle/>
          <a:p>
            <a:r>
              <a:rPr lang="en-US" b="1" dirty="0"/>
              <a:t>5. Conclusion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49FDC3-0428-4E34-8035-493AC718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5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3"/>
    </mc:Choice>
    <mc:Fallback xmlns="">
      <p:transition spd="slow" advTm="579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85B34-D6C2-4EAB-B3DA-88F337E36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60093"/>
            <a:ext cx="10515600" cy="1325563"/>
          </a:xfrm>
        </p:spPr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798BFC-131A-4731-8DEB-2E4EE08D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656"/>
            <a:ext cx="10515600" cy="4714019"/>
          </a:xfr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en-US" sz="3200" dirty="0"/>
              <a:t>Our proposed system was able to </a:t>
            </a:r>
            <a:r>
              <a:rPr lang="en-US" sz="3200" b="1" dirty="0"/>
              <a:t>calculate the Base of Support </a:t>
            </a:r>
            <a:r>
              <a:rPr lang="en-US" sz="3200" dirty="0"/>
              <a:t>with an </a:t>
            </a:r>
            <a:r>
              <a:rPr lang="en-US" sz="3200" b="1" dirty="0"/>
              <a:t>error of 92.04 cm</a:t>
            </a:r>
            <a:r>
              <a:rPr lang="en-US" sz="3200" b="1" baseline="30000" dirty="0"/>
              <a:t>2 </a:t>
            </a:r>
            <a:r>
              <a:rPr lang="en-US" sz="3200" dirty="0"/>
              <a:t>(7.38 %).</a:t>
            </a:r>
          </a:p>
          <a:p>
            <a:pPr algn="just">
              <a:spcAft>
                <a:spcPts val="1200"/>
              </a:spcAft>
            </a:pPr>
            <a:r>
              <a:rPr lang="en-US" sz="3200" dirty="0"/>
              <a:t>We obtained </a:t>
            </a:r>
            <a:r>
              <a:rPr lang="en-US" sz="3200" b="1" dirty="0"/>
              <a:t>similar accuracy </a:t>
            </a:r>
            <a:r>
              <a:rPr lang="en-US" sz="3200" dirty="0"/>
              <a:t>for different </a:t>
            </a:r>
            <a:r>
              <a:rPr lang="en-US" sz="3200" b="1" dirty="0"/>
              <a:t>step length</a:t>
            </a:r>
            <a:r>
              <a:rPr lang="en-US" sz="3200" dirty="0"/>
              <a:t> and </a:t>
            </a:r>
            <a:r>
              <a:rPr lang="en-US" sz="3200" b="1" dirty="0"/>
              <a:t>step width </a:t>
            </a:r>
            <a:r>
              <a:rPr lang="en-US" sz="3200" dirty="0"/>
              <a:t>values.</a:t>
            </a:r>
          </a:p>
          <a:p>
            <a:pPr algn="just"/>
            <a:r>
              <a:rPr lang="en-US" sz="3200" dirty="0"/>
              <a:t>We developed a </a:t>
            </a:r>
            <a:r>
              <a:rPr lang="en-US" sz="3200" b="1" dirty="0"/>
              <a:t>graphical interface </a:t>
            </a:r>
            <a:r>
              <a:rPr lang="en-US" sz="3200" dirty="0"/>
              <a:t>to show the user the current Base of Support in real time for rehabilitation applications.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2EE2FB-BA0A-453E-963B-7511BBC3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046" y="3681046"/>
            <a:ext cx="2262554" cy="38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1" y="158609"/>
            <a:ext cx="10515600" cy="1325563"/>
          </a:xfrm>
        </p:spPr>
        <p:txBody>
          <a:bodyPr/>
          <a:lstStyle/>
          <a:p>
            <a:r>
              <a:rPr lang="en-US" dirty="0"/>
              <a:t>Real time demonstration</a:t>
            </a:r>
          </a:p>
        </p:txBody>
      </p:sp>
      <p:pic>
        <p:nvPicPr>
          <p:cNvPr id="5" name="Untitled1">
            <a:hlinkClick r:id="" action="ppaction://media"/>
            <a:extLst>
              <a:ext uri="{FF2B5EF4-FFF2-40B4-BE49-F238E27FC236}">
                <a16:creationId xmlns:a16="http://schemas.microsoft.com/office/drawing/2014/main" id="{495DF3D8-4B0C-4358-9DFC-BA734435BC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7335" y="1484172"/>
            <a:ext cx="7477329" cy="51534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9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85B34-D6C2-4EAB-B3DA-88F337E36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410368"/>
            <a:ext cx="10515600" cy="1325563"/>
          </a:xfrm>
        </p:spPr>
        <p:txBody>
          <a:bodyPr/>
          <a:lstStyle/>
          <a:p>
            <a:r>
              <a:rPr lang="en-US" b="1" dirty="0"/>
              <a:t>Limitations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798BFC-131A-4731-8DEB-2E4EE08D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446"/>
            <a:ext cx="10515600" cy="4351338"/>
          </a:xfrm>
        </p:spPr>
        <p:txBody>
          <a:bodyPr/>
          <a:lstStyle/>
          <a:p>
            <a:pPr marL="514350" indent="-514350" algn="just">
              <a:spcAft>
                <a:spcPts val="1800"/>
              </a:spcAft>
              <a:buFont typeface="+mj-lt"/>
              <a:buAutoNum type="arabicPeriod"/>
            </a:pPr>
            <a:r>
              <a:rPr lang="en-US" sz="3200" dirty="0"/>
              <a:t>The </a:t>
            </a:r>
            <a:r>
              <a:rPr lang="en-US" sz="3200" b="1" dirty="0"/>
              <a:t>current prototype </a:t>
            </a:r>
            <a:r>
              <a:rPr lang="en-US" sz="3200" dirty="0"/>
              <a:t>is connected to the </a:t>
            </a:r>
            <a:r>
              <a:rPr lang="en-US" sz="3200" b="1" dirty="0"/>
              <a:t>computer via cable </a:t>
            </a:r>
            <a:r>
              <a:rPr lang="en-US" sz="3200" dirty="0"/>
              <a:t>which </a:t>
            </a:r>
            <a:r>
              <a:rPr lang="en-US" sz="3200" b="1" dirty="0">
                <a:solidFill>
                  <a:srgbClr val="FF0000"/>
                </a:solidFill>
              </a:rPr>
              <a:t>limits the range of motion of the user</a:t>
            </a:r>
            <a:r>
              <a:rPr lang="en-US" sz="3200" dirty="0"/>
              <a:t>.</a:t>
            </a:r>
          </a:p>
          <a:p>
            <a:pPr marL="514350" indent="-514350" algn="just">
              <a:spcAft>
                <a:spcPts val="1800"/>
              </a:spcAft>
              <a:buFont typeface="+mj-lt"/>
              <a:buAutoNum type="arabicPeriod"/>
            </a:pPr>
            <a:r>
              <a:rPr lang="en-US" sz="3200" dirty="0"/>
              <a:t>The system </a:t>
            </a:r>
            <a:r>
              <a:rPr lang="en-US" sz="3200" b="1" dirty="0">
                <a:solidFill>
                  <a:srgbClr val="FF0000"/>
                </a:solidFill>
              </a:rPr>
              <a:t>can only be used while standing </a:t>
            </a:r>
            <a:r>
              <a:rPr lang="en-US" sz="3200" dirty="0"/>
              <a:t>because both the </a:t>
            </a:r>
            <a:r>
              <a:rPr lang="en-US" sz="3200" b="1" dirty="0"/>
              <a:t>tilt angle of the cane </a:t>
            </a:r>
            <a:r>
              <a:rPr lang="en-US" sz="3200" dirty="0"/>
              <a:t>and the </a:t>
            </a:r>
            <a:r>
              <a:rPr lang="en-US" sz="3200" b="1" dirty="0"/>
              <a:t>walked distance are unknown</a:t>
            </a:r>
            <a:r>
              <a:rPr lang="en-US" sz="32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We still do not measure the </a:t>
            </a:r>
            <a:r>
              <a:rPr lang="en-US" sz="3200" b="1" dirty="0">
                <a:solidFill>
                  <a:srgbClr val="FF0000"/>
                </a:solidFill>
              </a:rPr>
              <a:t>position of the Center of Gravity </a:t>
            </a:r>
            <a:r>
              <a:rPr lang="en-US" sz="3200" dirty="0"/>
              <a:t>which also has important information.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2EE2FB-BA0A-453E-963B-7511BBC3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9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161A1-777A-4E0C-97A1-B3677DF5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45" y="136525"/>
            <a:ext cx="10515600" cy="1325563"/>
          </a:xfrm>
        </p:spPr>
        <p:txBody>
          <a:bodyPr/>
          <a:lstStyle/>
          <a:p>
            <a:r>
              <a:rPr lang="en-US" b="1" dirty="0"/>
              <a:t>Future work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627331-704A-4427-955C-FFE003FF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431"/>
            <a:ext cx="10344150" cy="5063577"/>
          </a:xfrm>
        </p:spPr>
        <p:txBody>
          <a:bodyPr>
            <a:normAutofit/>
          </a:bodyPr>
          <a:lstStyle/>
          <a:p>
            <a:pPr marL="514350" indent="-514350" algn="just">
              <a:spcAft>
                <a:spcPts val="1800"/>
              </a:spcAft>
              <a:buFont typeface="+mj-lt"/>
              <a:buAutoNum type="arabicPeriod"/>
            </a:pPr>
            <a:r>
              <a:rPr lang="en-US" sz="3200" b="1" dirty="0"/>
              <a:t>Transmit the data </a:t>
            </a:r>
            <a:r>
              <a:rPr lang="en-US" sz="3200" dirty="0"/>
              <a:t>from the radar to the computer </a:t>
            </a:r>
            <a:r>
              <a:rPr lang="en-US" sz="3200" b="1" dirty="0">
                <a:solidFill>
                  <a:schemeClr val="accent6"/>
                </a:solidFill>
              </a:rPr>
              <a:t>wirelessly</a:t>
            </a:r>
            <a:r>
              <a:rPr lang="en-US" sz="3200" dirty="0"/>
              <a:t>.</a:t>
            </a:r>
          </a:p>
          <a:p>
            <a:pPr marL="514350" indent="-514350" algn="just">
              <a:spcAft>
                <a:spcPts val="1800"/>
              </a:spcAft>
              <a:buFont typeface="+mj-lt"/>
              <a:buAutoNum type="arabicPeriod"/>
            </a:pPr>
            <a:r>
              <a:rPr lang="en-US" sz="3200" dirty="0"/>
              <a:t>Add a </a:t>
            </a:r>
            <a:r>
              <a:rPr lang="en-US" sz="3200" b="1" dirty="0">
                <a:solidFill>
                  <a:schemeClr val="accent6"/>
                </a:solidFill>
              </a:rPr>
              <a:t>inertial sensor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to the cane to calculate the </a:t>
            </a:r>
            <a:r>
              <a:rPr lang="en-US" sz="3200" b="1" dirty="0"/>
              <a:t>tilt angle</a:t>
            </a:r>
            <a:r>
              <a:rPr lang="en-US" sz="3200" dirty="0"/>
              <a:t> of the cane and the </a:t>
            </a:r>
            <a:r>
              <a:rPr lang="en-US" sz="3200" b="1" dirty="0"/>
              <a:t>walked distance </a:t>
            </a:r>
            <a:r>
              <a:rPr lang="en-US" sz="3200" dirty="0"/>
              <a:t>as in [8].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n-US" sz="3200" dirty="0"/>
              <a:t>Measure the </a:t>
            </a:r>
            <a:r>
              <a:rPr lang="en-US" sz="3200" b="1" dirty="0">
                <a:solidFill>
                  <a:schemeClr val="accent6"/>
                </a:solidFill>
              </a:rPr>
              <a:t>position of the Center of Gravity (</a:t>
            </a:r>
            <a:r>
              <a:rPr lang="en-US" sz="3200" b="1" dirty="0" err="1">
                <a:solidFill>
                  <a:schemeClr val="accent6"/>
                </a:solidFill>
              </a:rPr>
              <a:t>CoG</a:t>
            </a:r>
            <a:r>
              <a:rPr lang="en-US" sz="3200" b="1" dirty="0">
                <a:solidFill>
                  <a:schemeClr val="accent6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: </a:t>
            </a:r>
          </a:p>
          <a:p>
            <a:pPr lvl="1" algn="just">
              <a:spcAft>
                <a:spcPts val="600"/>
              </a:spcAft>
            </a:pPr>
            <a:r>
              <a:rPr lang="en-US" sz="3000" dirty="0"/>
              <a:t>Place an </a:t>
            </a:r>
            <a:r>
              <a:rPr lang="en-US" sz="3000" b="1" dirty="0"/>
              <a:t>inertial sensor </a:t>
            </a:r>
            <a:r>
              <a:rPr lang="en-US" sz="3000" dirty="0"/>
              <a:t>in the trunk of the user to </a:t>
            </a:r>
            <a:r>
              <a:rPr lang="en-US" sz="3000" b="1" dirty="0"/>
              <a:t>estimate the posture </a:t>
            </a:r>
            <a:r>
              <a:rPr lang="en-US" sz="3000" dirty="0"/>
              <a:t>and the </a:t>
            </a:r>
            <a:r>
              <a:rPr lang="en-US" sz="3000" b="1" dirty="0"/>
              <a:t>displacement of the </a:t>
            </a:r>
            <a:r>
              <a:rPr lang="en-US" sz="3000" b="1" dirty="0" err="1"/>
              <a:t>CoG</a:t>
            </a:r>
            <a:r>
              <a:rPr lang="en-US" sz="3000" dirty="0"/>
              <a:t>.</a:t>
            </a:r>
          </a:p>
          <a:p>
            <a:pPr lvl="1" algn="just">
              <a:spcAft>
                <a:spcPts val="600"/>
              </a:spcAft>
            </a:pPr>
            <a:r>
              <a:rPr lang="en-US" sz="3000" b="1" dirty="0"/>
              <a:t>Ideally</a:t>
            </a:r>
            <a:r>
              <a:rPr lang="en-US" sz="3000" dirty="0"/>
              <a:t>, </a:t>
            </a:r>
            <a:r>
              <a:rPr lang="en-US" sz="3000"/>
              <a:t>we would use </a:t>
            </a:r>
            <a:r>
              <a:rPr lang="en-US" sz="3000" dirty="0"/>
              <a:t>the </a:t>
            </a:r>
            <a:r>
              <a:rPr lang="en-US" sz="3000" b="1" dirty="0"/>
              <a:t>same radar sensor</a:t>
            </a:r>
            <a:r>
              <a:rPr lang="en-US" sz="3000" dirty="0"/>
              <a:t> to measure both the </a:t>
            </a:r>
            <a:r>
              <a:rPr lang="en-US" sz="3000" b="1" dirty="0" err="1"/>
              <a:t>BoS</a:t>
            </a:r>
            <a:r>
              <a:rPr lang="en-US" sz="3000" dirty="0"/>
              <a:t> and the </a:t>
            </a:r>
            <a:r>
              <a:rPr lang="en-US" sz="3000" b="1" dirty="0" err="1"/>
              <a:t>CoG</a:t>
            </a:r>
            <a:r>
              <a:rPr lang="en-US" sz="3000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9DFE44-8CCA-427D-B8B7-E9AF90F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97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108" y="0"/>
            <a:ext cx="10515600" cy="1325563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769" y="1434367"/>
            <a:ext cx="10902461" cy="5287108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b="1" dirty="0"/>
              <a:t>[1] </a:t>
            </a:r>
            <a:r>
              <a:rPr lang="en-US" dirty="0"/>
              <a:t>R. P. Hubble, G. A. </a:t>
            </a:r>
            <a:r>
              <a:rPr lang="en-US" dirty="0" err="1"/>
              <a:t>Naughton</a:t>
            </a:r>
            <a:r>
              <a:rPr lang="en-US" dirty="0"/>
              <a:t>, P. A. </a:t>
            </a:r>
            <a:r>
              <a:rPr lang="en-US" dirty="0" err="1"/>
              <a:t>Silburn</a:t>
            </a:r>
            <a:r>
              <a:rPr lang="en-US" dirty="0"/>
              <a:t>, and M. H. Cole, “</a:t>
            </a:r>
            <a:r>
              <a:rPr lang="en-US" b="1" dirty="0"/>
              <a:t>Wearable sensor use for assessing standing balance and walking stability in people with Parkinson’s disease: A systematic review</a:t>
            </a:r>
            <a:r>
              <a:rPr lang="en-US" dirty="0"/>
              <a:t>” </a:t>
            </a:r>
            <a:r>
              <a:rPr lang="en-US" dirty="0" err="1"/>
              <a:t>PLoS</a:t>
            </a:r>
            <a:r>
              <a:rPr lang="en-US" dirty="0"/>
              <a:t> One, 2015.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b="1" dirty="0"/>
              <a:t>[2] </a:t>
            </a:r>
            <a:r>
              <a:rPr lang="en-US" dirty="0"/>
              <a:t>F. </a:t>
            </a:r>
            <a:r>
              <a:rPr lang="en-US" dirty="0" err="1"/>
              <a:t>Horak</a:t>
            </a:r>
            <a:r>
              <a:rPr lang="en-US" dirty="0"/>
              <a:t>, L. King, and M. Mancini, “</a:t>
            </a:r>
            <a:r>
              <a:rPr lang="en-US" b="1" dirty="0"/>
              <a:t>Role of Body-Worn Movement Monitor Technology for Balance and Gait Rehabilitation</a:t>
            </a:r>
            <a:r>
              <a:rPr lang="en-US" dirty="0"/>
              <a:t>” </a:t>
            </a:r>
            <a:r>
              <a:rPr lang="en-US" i="1" dirty="0"/>
              <a:t>Phys. </a:t>
            </a:r>
            <a:r>
              <a:rPr lang="en-US" i="1" dirty="0" err="1"/>
              <a:t>Ther</a:t>
            </a:r>
            <a:r>
              <a:rPr lang="en-US" i="1" dirty="0"/>
              <a:t>.</a:t>
            </a:r>
            <a:r>
              <a:rPr lang="en-US" dirty="0"/>
              <a:t>, 2014.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b="1" dirty="0"/>
              <a:t>[3] </a:t>
            </a:r>
            <a:r>
              <a:rPr lang="en-US" dirty="0"/>
              <a:t>V. </a:t>
            </a:r>
            <a:r>
              <a:rPr lang="en-US" dirty="0" err="1"/>
              <a:t>Lugade</a:t>
            </a:r>
            <a:r>
              <a:rPr lang="en-US" dirty="0"/>
              <a:t>, V. Lin, and L. S. Chou, “</a:t>
            </a:r>
            <a:r>
              <a:rPr lang="en-US" b="1" dirty="0"/>
              <a:t>Center of mass and base of support interaction during gait</a:t>
            </a:r>
            <a:r>
              <a:rPr lang="en-US" dirty="0"/>
              <a:t>” </a:t>
            </a:r>
            <a:r>
              <a:rPr lang="en-US" i="1" dirty="0"/>
              <a:t>Gait Posture</a:t>
            </a:r>
            <a:r>
              <a:rPr lang="en-US" dirty="0"/>
              <a:t>, 2011.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b="1" dirty="0"/>
              <a:t>[4] </a:t>
            </a:r>
            <a:r>
              <a:rPr lang="en-US" dirty="0"/>
              <a:t>A. González, P. </a:t>
            </a:r>
            <a:r>
              <a:rPr lang="en-US" dirty="0" err="1"/>
              <a:t>Fraisse</a:t>
            </a:r>
            <a:r>
              <a:rPr lang="en-US" dirty="0"/>
              <a:t>, and M. </a:t>
            </a:r>
            <a:r>
              <a:rPr lang="en-US" dirty="0" err="1"/>
              <a:t>Hayashibe</a:t>
            </a:r>
            <a:r>
              <a:rPr lang="en-US" dirty="0"/>
              <a:t>, “</a:t>
            </a:r>
            <a:r>
              <a:rPr lang="en-US" b="1" dirty="0"/>
              <a:t>Adaptive Interface for Personalized Center of Mass Self-Identification in Home Rehabilitation</a:t>
            </a:r>
            <a:r>
              <a:rPr lang="en-US" dirty="0"/>
              <a:t>” </a:t>
            </a:r>
            <a:r>
              <a:rPr lang="en-US" i="1" dirty="0"/>
              <a:t>IEEE Sens. J.</a:t>
            </a:r>
            <a:r>
              <a:rPr lang="en-US" dirty="0"/>
              <a:t>, 2015.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b="1" dirty="0"/>
              <a:t>[5] </a:t>
            </a:r>
            <a:r>
              <a:rPr lang="en-US" dirty="0"/>
              <a:t>D. </a:t>
            </a:r>
            <a:r>
              <a:rPr lang="en-US" dirty="0" err="1"/>
              <a:t>Weenk</a:t>
            </a:r>
            <a:r>
              <a:rPr lang="en-US" dirty="0"/>
              <a:t>, D. </a:t>
            </a:r>
            <a:r>
              <a:rPr lang="en-US" dirty="0" err="1"/>
              <a:t>Roetenberg</a:t>
            </a:r>
            <a:r>
              <a:rPr lang="en-US" dirty="0"/>
              <a:t>, B. J. J. F. Van </a:t>
            </a:r>
            <a:r>
              <a:rPr lang="en-US" dirty="0" err="1"/>
              <a:t>Beijnum</a:t>
            </a:r>
            <a:r>
              <a:rPr lang="en-US" dirty="0"/>
              <a:t>, H. J. </a:t>
            </a:r>
            <a:r>
              <a:rPr lang="en-US" dirty="0" err="1"/>
              <a:t>Hermens</a:t>
            </a:r>
            <a:r>
              <a:rPr lang="en-US" dirty="0"/>
              <a:t>, and P. H. </a:t>
            </a:r>
            <a:r>
              <a:rPr lang="en-US" dirty="0" err="1"/>
              <a:t>Veltink</a:t>
            </a:r>
            <a:r>
              <a:rPr lang="en-US" dirty="0"/>
              <a:t>, “</a:t>
            </a:r>
            <a:r>
              <a:rPr lang="en-US" b="1" dirty="0"/>
              <a:t>Ambulatory estimation of relative foot positions by fusing ultrasound and inertial sensor data</a:t>
            </a:r>
            <a:r>
              <a:rPr lang="en-US" dirty="0"/>
              <a:t>” </a:t>
            </a:r>
            <a:r>
              <a:rPr lang="en-US" i="1" dirty="0"/>
              <a:t>IEEE Trans. Neural Syst. </a:t>
            </a:r>
            <a:r>
              <a:rPr lang="en-US" i="1" dirty="0" err="1"/>
              <a:t>Rehabil</a:t>
            </a:r>
            <a:r>
              <a:rPr lang="en-US" i="1" dirty="0"/>
              <a:t>. Eng.</a:t>
            </a:r>
            <a:r>
              <a:rPr lang="en-US" dirty="0"/>
              <a:t>, 2015.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b="1" dirty="0"/>
              <a:t>[6] </a:t>
            </a:r>
            <a:r>
              <a:rPr lang="en-US" dirty="0"/>
              <a:t>F. B. Van </a:t>
            </a:r>
            <a:r>
              <a:rPr lang="en-US" dirty="0" err="1"/>
              <a:t>Meulen</a:t>
            </a:r>
            <a:r>
              <a:rPr lang="en-US" dirty="0"/>
              <a:t>, D. </a:t>
            </a:r>
            <a:r>
              <a:rPr lang="en-US" dirty="0" err="1"/>
              <a:t>Weenk</a:t>
            </a:r>
            <a:r>
              <a:rPr lang="en-US" dirty="0"/>
              <a:t>, J. H. </a:t>
            </a:r>
            <a:r>
              <a:rPr lang="en-US" dirty="0" err="1"/>
              <a:t>Buurke</a:t>
            </a:r>
            <a:r>
              <a:rPr lang="en-US" dirty="0"/>
              <a:t>, B. J. F. Van </a:t>
            </a:r>
            <a:r>
              <a:rPr lang="en-US" dirty="0" err="1"/>
              <a:t>Beijnum</a:t>
            </a:r>
            <a:r>
              <a:rPr lang="en-US" dirty="0"/>
              <a:t>, and P. H. </a:t>
            </a:r>
            <a:r>
              <a:rPr lang="en-US" dirty="0" err="1"/>
              <a:t>Veltink</a:t>
            </a:r>
            <a:r>
              <a:rPr lang="en-US" dirty="0"/>
              <a:t>, “</a:t>
            </a:r>
            <a:r>
              <a:rPr lang="en-US" b="1" dirty="0"/>
              <a:t>Ambulatory assessment of walking balance after stroke using instrumented shoes</a:t>
            </a:r>
            <a:r>
              <a:rPr lang="en-US" dirty="0"/>
              <a:t>” </a:t>
            </a:r>
            <a:r>
              <a:rPr lang="en-US" i="1" dirty="0"/>
              <a:t>J. </a:t>
            </a:r>
            <a:r>
              <a:rPr lang="en-US" i="1" dirty="0" err="1"/>
              <a:t>Neuroeng</a:t>
            </a:r>
            <a:r>
              <a:rPr lang="en-US" i="1" dirty="0"/>
              <a:t>. </a:t>
            </a:r>
            <a:r>
              <a:rPr lang="en-US" i="1" dirty="0" err="1"/>
              <a:t>Rehabil</a:t>
            </a:r>
            <a:r>
              <a:rPr lang="en-US" i="1" dirty="0"/>
              <a:t>.</a:t>
            </a:r>
            <a:r>
              <a:rPr lang="en-US" dirty="0"/>
              <a:t>, 2016.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b="1" dirty="0"/>
              <a:t>[7] </a:t>
            </a:r>
            <a:r>
              <a:rPr lang="en-US" dirty="0"/>
              <a:t>T. S. </a:t>
            </a:r>
            <a:r>
              <a:rPr lang="en-US" dirty="0" err="1"/>
              <a:t>Kuan</a:t>
            </a:r>
            <a:r>
              <a:rPr lang="en-US" dirty="0"/>
              <a:t>, J. Y. Tsou, and F. C. Su, “</a:t>
            </a:r>
            <a:r>
              <a:rPr lang="en-US" b="1" dirty="0"/>
              <a:t>Hemiplegic gait of stroke patients: The effect of using a cane</a:t>
            </a:r>
            <a:r>
              <a:rPr lang="en-US" dirty="0"/>
              <a:t>” Arch. Phys. Med. </a:t>
            </a:r>
            <a:r>
              <a:rPr lang="en-US" dirty="0" err="1"/>
              <a:t>Rehabil</a:t>
            </a:r>
            <a:r>
              <a:rPr lang="en-US" dirty="0"/>
              <a:t>., 1999.</a:t>
            </a:r>
          </a:p>
          <a:p>
            <a:pPr marL="0" lvl="0" indent="0" algn="just">
              <a:buNone/>
            </a:pPr>
            <a:r>
              <a:rPr lang="en-US" b="1" dirty="0"/>
              <a:t>[8] </a:t>
            </a:r>
            <a:r>
              <a:rPr lang="en-US" dirty="0"/>
              <a:t>D. C. Dang and Y. S. Suh, “</a:t>
            </a:r>
            <a:r>
              <a:rPr lang="en-US" b="1" dirty="0"/>
              <a:t>Walking Distance Estimation Using Walking Canes with Inertial Sensors</a:t>
            </a:r>
            <a:r>
              <a:rPr lang="en-US" dirty="0"/>
              <a:t>”. Sensors, vol. 18(1), pp. 1-20, January 2018.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0A2E2-99B0-4FC8-BD50-1A4FB938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THANK YOU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A28122-68CF-48C9-B8D5-11A7C052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4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A24EE-8E7F-4ED6-A756-70F6538A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2326005"/>
            <a:ext cx="10515600" cy="1325563"/>
          </a:xfrm>
        </p:spPr>
        <p:txBody>
          <a:bodyPr/>
          <a:lstStyle/>
          <a:p>
            <a:r>
              <a:rPr lang="en-US" b="1" dirty="0"/>
              <a:t>1. Introduction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49FDC3-0428-4E34-8035-493AC718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3"/>
    </mc:Choice>
    <mc:Fallback xmlns="">
      <p:transition spd="slow" advTm="57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1AE32-1234-4179-9AD6-A32239E6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57" y="114300"/>
            <a:ext cx="10515600" cy="1325563"/>
          </a:xfrm>
        </p:spPr>
        <p:txBody>
          <a:bodyPr/>
          <a:lstStyle/>
          <a:p>
            <a:r>
              <a:rPr lang="es-ES" b="1" dirty="0"/>
              <a:t>Falls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7C49D-C906-4FF9-A6E7-4331D1D5A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96" y="1250004"/>
            <a:ext cx="11248093" cy="2341458"/>
          </a:xfrm>
        </p:spPr>
        <p:txBody>
          <a:bodyPr>
            <a:normAutofit fontScale="92500" lnSpcReduction="20000"/>
          </a:bodyPr>
          <a:lstStyle/>
          <a:p>
            <a:pPr algn="just">
              <a:spcAft>
                <a:spcPts val="1200"/>
              </a:spcAft>
            </a:pPr>
            <a:r>
              <a:rPr lang="en-US" dirty="0"/>
              <a:t>According to a report from the World Health Organization (WHO), </a:t>
            </a:r>
            <a:r>
              <a:rPr lang="en-US" b="1" dirty="0"/>
              <a:t>28-35% of people </a:t>
            </a:r>
            <a:r>
              <a:rPr lang="en-US" dirty="0"/>
              <a:t>over the age of 65 </a:t>
            </a:r>
            <a:r>
              <a:rPr lang="en-US" b="1" dirty="0"/>
              <a:t>fall every year</a:t>
            </a:r>
            <a:r>
              <a:rPr lang="en-US" dirty="0"/>
              <a:t>.</a:t>
            </a:r>
          </a:p>
          <a:p>
            <a:pPr algn="just">
              <a:spcAft>
                <a:spcPts val="1200"/>
              </a:spcAft>
            </a:pPr>
            <a:r>
              <a:rPr lang="en-US" dirty="0"/>
              <a:t>Balance is defined as the condition in which the </a:t>
            </a:r>
            <a:r>
              <a:rPr lang="en-US" b="1" dirty="0"/>
              <a:t>Center of Gravity </a:t>
            </a:r>
            <a:r>
              <a:rPr lang="en-US" dirty="0"/>
              <a:t>(</a:t>
            </a:r>
            <a:r>
              <a:rPr lang="en-US" dirty="0" err="1"/>
              <a:t>CoG</a:t>
            </a:r>
            <a:r>
              <a:rPr lang="en-US" dirty="0"/>
              <a:t>) is maintained inside the </a:t>
            </a:r>
            <a:r>
              <a:rPr lang="en-US" b="1" dirty="0"/>
              <a:t>Base of Support</a:t>
            </a:r>
            <a:r>
              <a:rPr lang="en-US" dirty="0"/>
              <a:t> (</a:t>
            </a:r>
            <a:r>
              <a:rPr lang="en-US" dirty="0" err="1"/>
              <a:t>BoS</a:t>
            </a:r>
            <a:r>
              <a:rPr lang="en-US" dirty="0"/>
              <a:t>). </a:t>
            </a:r>
          </a:p>
          <a:p>
            <a:pPr algn="just">
              <a:spcAft>
                <a:spcPts val="1200"/>
              </a:spcAft>
            </a:pPr>
            <a:r>
              <a:rPr lang="en-US" dirty="0"/>
              <a:t>There is a need to develop systems that can help </a:t>
            </a:r>
            <a:r>
              <a:rPr lang="en-US" b="1" dirty="0"/>
              <a:t>improve balance to reduce the risk of falls.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07" y="3844314"/>
            <a:ext cx="4098482" cy="26326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089" y="3905001"/>
            <a:ext cx="3057654" cy="24794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9C5A84-35AA-41F9-BC54-4D3395AD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73"/>
    </mc:Choice>
    <mc:Fallback xmlns="">
      <p:transition spd="slow" advTm="4707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590" y="98078"/>
            <a:ext cx="10515600" cy="1325563"/>
          </a:xfrm>
        </p:spPr>
        <p:txBody>
          <a:bodyPr/>
          <a:lstStyle/>
          <a:p>
            <a:r>
              <a:rPr lang="en-US" b="1" dirty="0"/>
              <a:t>Previous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4762" y="1795641"/>
            <a:ext cx="6370122" cy="4487928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Low cost </a:t>
            </a:r>
            <a:r>
              <a:rPr lang="en-US" dirty="0"/>
              <a:t>and </a:t>
            </a:r>
            <a:r>
              <a:rPr lang="en-US" b="1" dirty="0"/>
              <a:t>small size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Normally the inertial sensor is </a:t>
            </a:r>
            <a:r>
              <a:rPr lang="en-US" b="1" dirty="0"/>
              <a:t>placed in the trunk</a:t>
            </a:r>
            <a:r>
              <a:rPr lang="en-US" dirty="0"/>
              <a:t> near the </a:t>
            </a:r>
            <a:r>
              <a:rPr lang="en-US" dirty="0" err="1"/>
              <a:t>CoG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Features such as </a:t>
            </a:r>
            <a:r>
              <a:rPr lang="en-US" b="1" dirty="0"/>
              <a:t>sway area</a:t>
            </a:r>
            <a:r>
              <a:rPr lang="en-US" dirty="0"/>
              <a:t>, </a:t>
            </a:r>
            <a:r>
              <a:rPr lang="en-US" b="1" dirty="0"/>
              <a:t>sway velocity </a:t>
            </a:r>
            <a:r>
              <a:rPr lang="en-US" dirty="0"/>
              <a:t>and </a:t>
            </a:r>
            <a:r>
              <a:rPr lang="en-US" b="1" dirty="0"/>
              <a:t>Root mean square (RMS) </a:t>
            </a:r>
            <a:r>
              <a:rPr lang="en-US" dirty="0"/>
              <a:t>acceleration are normally extracted for</a:t>
            </a:r>
            <a:r>
              <a:rPr lang="en-US" b="1" dirty="0"/>
              <a:t> balance analysis [1].</a:t>
            </a:r>
          </a:p>
          <a:p>
            <a:pPr algn="just"/>
            <a:r>
              <a:rPr lang="en-US" b="1" dirty="0"/>
              <a:t>Limitation:</a:t>
            </a:r>
          </a:p>
          <a:p>
            <a:pPr lvl="1" algn="just"/>
            <a:r>
              <a:rPr lang="en-US" sz="2600" dirty="0"/>
              <a:t>Information about the </a:t>
            </a:r>
            <a:r>
              <a:rPr lang="en-US" sz="2600" b="1" dirty="0" err="1">
                <a:solidFill>
                  <a:srgbClr val="FF0000"/>
                </a:solidFill>
              </a:rPr>
              <a:t>BoS</a:t>
            </a:r>
            <a:r>
              <a:rPr lang="en-US" sz="2600" b="1" dirty="0">
                <a:solidFill>
                  <a:srgbClr val="FF0000"/>
                </a:solidFill>
              </a:rPr>
              <a:t> is missing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69576"/>
            <a:ext cx="2743200" cy="365125"/>
          </a:xfrm>
        </p:spPr>
        <p:txBody>
          <a:bodyPr/>
          <a:lstStyle/>
          <a:p>
            <a:fld id="{783C1A41-43EB-45C4-B1AD-7408604C9F27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489" b="1967"/>
          <a:stretch/>
        </p:blipFill>
        <p:spPr>
          <a:xfrm>
            <a:off x="8253284" y="567173"/>
            <a:ext cx="2683759" cy="35548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163" y="4562510"/>
            <a:ext cx="2218002" cy="180706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484675" y="4221791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[2]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54322" y="1197719"/>
            <a:ext cx="298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b="1" dirty="0"/>
              <a:t>Inertial sensors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6414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52015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2. Optical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1" y="1422400"/>
            <a:ext cx="5408929" cy="50419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2.1. Motion capture systems [3]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Use of </a:t>
            </a:r>
            <a:r>
              <a:rPr lang="en-US" b="1" dirty="0"/>
              <a:t>multiple cameras </a:t>
            </a:r>
            <a:r>
              <a:rPr lang="en-US" dirty="0"/>
              <a:t>to track the </a:t>
            </a:r>
            <a:r>
              <a:rPr lang="en-US" b="1" dirty="0"/>
              <a:t>position of the markers </a:t>
            </a:r>
            <a:r>
              <a:rPr lang="en-US" dirty="0"/>
              <a:t>in the body.</a:t>
            </a:r>
          </a:p>
          <a:p>
            <a:pPr lvl="1" algn="just"/>
            <a:r>
              <a:rPr lang="en-US" b="1" dirty="0"/>
              <a:t>High accuracy</a:t>
            </a:r>
            <a:r>
              <a:rPr lang="en-US" dirty="0"/>
              <a:t>.</a:t>
            </a:r>
          </a:p>
          <a:p>
            <a:pPr lvl="1" algn="just"/>
            <a:r>
              <a:rPr lang="en-US" b="1" dirty="0"/>
              <a:t>Limitation</a:t>
            </a:r>
            <a:r>
              <a:rPr lang="en-US" dirty="0"/>
              <a:t>: </a:t>
            </a:r>
          </a:p>
          <a:p>
            <a:pPr lvl="2" algn="just"/>
            <a:r>
              <a:rPr lang="en-US" dirty="0"/>
              <a:t>Expensive.</a:t>
            </a:r>
          </a:p>
          <a:p>
            <a:pPr lvl="2" algn="just">
              <a:spcAft>
                <a:spcPts val="1200"/>
              </a:spcAft>
            </a:pPr>
            <a:r>
              <a:rPr lang="en-US" dirty="0"/>
              <a:t>Limited region of analysis.</a:t>
            </a:r>
          </a:p>
          <a:p>
            <a:pPr marL="0" indent="0" algn="just">
              <a:buNone/>
            </a:pPr>
            <a:r>
              <a:rPr lang="en-US" sz="2400" b="1" dirty="0"/>
              <a:t>2.2. Kinect camera [4]</a:t>
            </a:r>
            <a:r>
              <a:rPr lang="en-US" sz="2400" dirty="0"/>
              <a:t>:</a:t>
            </a:r>
          </a:p>
          <a:p>
            <a:pPr lvl="1" algn="just"/>
            <a:r>
              <a:rPr lang="en-US" dirty="0"/>
              <a:t>Display balance in real time.</a:t>
            </a:r>
          </a:p>
          <a:p>
            <a:pPr lvl="1" algn="just"/>
            <a:r>
              <a:rPr lang="en-US" b="1" dirty="0"/>
              <a:t>Limitation</a:t>
            </a:r>
            <a:r>
              <a:rPr lang="en-US" dirty="0"/>
              <a:t>:</a:t>
            </a:r>
          </a:p>
          <a:p>
            <a:pPr lvl="2" algn="just"/>
            <a:r>
              <a:rPr lang="en-US" dirty="0"/>
              <a:t>Requires a </a:t>
            </a:r>
            <a:r>
              <a:rPr lang="en-US" b="1" dirty="0">
                <a:solidFill>
                  <a:srgbClr val="FF0000"/>
                </a:solidFill>
              </a:rPr>
              <a:t>model of the mass distribution </a:t>
            </a:r>
            <a:r>
              <a:rPr lang="en-US" dirty="0"/>
              <a:t>(generated using a Wii balance board, Nintendo).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1190" y="-30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Previous solutions (2)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18932" y="5753533"/>
            <a:ext cx="45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[4]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6FBAE-BC88-4E0D-902E-A93E4DCD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951" y="1422400"/>
            <a:ext cx="4610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17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6326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3. </a:t>
            </a:r>
            <a:r>
              <a:rPr lang="en-US" sz="2800" b="1" dirty="0" err="1">
                <a:latin typeface="+mn-lt"/>
              </a:rPr>
              <a:t>ForceShoe</a:t>
            </a:r>
            <a:r>
              <a:rPr lang="en-US" sz="2800" b="1" dirty="0">
                <a:latin typeface="+mn-lt"/>
              </a:rPr>
              <a:t> [5,6]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2" y="1696657"/>
            <a:ext cx="5469246" cy="50419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Combination of </a:t>
            </a:r>
            <a:r>
              <a:rPr lang="en-US" b="1" dirty="0"/>
              <a:t>multiple sensors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Inertial sensor.</a:t>
            </a:r>
          </a:p>
          <a:p>
            <a:pPr lvl="1" algn="just"/>
            <a:r>
              <a:rPr lang="en-US" dirty="0"/>
              <a:t>3D Force/Moment sensors.</a:t>
            </a:r>
          </a:p>
          <a:p>
            <a:pPr lvl="1" algn="just"/>
            <a:r>
              <a:rPr lang="en-US" dirty="0"/>
              <a:t>Ultrasonic sensor.</a:t>
            </a:r>
          </a:p>
          <a:p>
            <a:pPr algn="just"/>
            <a:r>
              <a:rPr lang="en-US" b="1" dirty="0"/>
              <a:t>Absolute error</a:t>
            </a:r>
            <a:r>
              <a:rPr lang="en-US" dirty="0"/>
              <a:t>:</a:t>
            </a:r>
          </a:p>
          <a:p>
            <a:pPr lvl="1" algn="just"/>
            <a:r>
              <a:rPr lang="en-US" b="1" dirty="0"/>
              <a:t>Step length</a:t>
            </a:r>
            <a:r>
              <a:rPr lang="en-US" dirty="0"/>
              <a:t>: 1.7 ± 2 cm</a:t>
            </a:r>
          </a:p>
          <a:p>
            <a:pPr lvl="1" algn="just"/>
            <a:r>
              <a:rPr lang="en-US" b="1" dirty="0"/>
              <a:t>Step width</a:t>
            </a:r>
            <a:r>
              <a:rPr lang="en-US" dirty="0"/>
              <a:t>:  1.5 ± 1.5 cm</a:t>
            </a:r>
          </a:p>
          <a:p>
            <a:pPr algn="just"/>
            <a:r>
              <a:rPr lang="en-US" b="1" dirty="0"/>
              <a:t>Limitation:</a:t>
            </a:r>
          </a:p>
          <a:p>
            <a:pPr lvl="1" algn="just"/>
            <a:r>
              <a:rPr lang="en-US" b="1" dirty="0"/>
              <a:t>Use of special shoe is required</a:t>
            </a:r>
            <a:r>
              <a:rPr lang="en-US" dirty="0"/>
              <a:t>, with a </a:t>
            </a:r>
            <a:r>
              <a:rPr lang="en-US" b="1" dirty="0">
                <a:solidFill>
                  <a:srgbClr val="FF0000"/>
                </a:solidFill>
              </a:rPr>
              <a:t>weight of 1 Kg</a:t>
            </a:r>
            <a:r>
              <a:rPr lang="en-US" dirty="0"/>
              <a:t> and a </a:t>
            </a:r>
            <a:r>
              <a:rPr lang="en-US" b="1" dirty="0">
                <a:solidFill>
                  <a:srgbClr val="FF0000"/>
                </a:solidFill>
              </a:rPr>
              <a:t>height of 2.5 cm</a:t>
            </a:r>
            <a:r>
              <a:rPr lang="en-US" dirty="0"/>
              <a:t> due to the sensors.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1190" y="-1141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Previous solutions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536"/>
          <a:stretch/>
        </p:blipFill>
        <p:spPr>
          <a:xfrm>
            <a:off x="6793222" y="712407"/>
            <a:ext cx="4814578" cy="2533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6" y="3561655"/>
            <a:ext cx="5248895" cy="269499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509237" y="5686146"/>
            <a:ext cx="45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22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6B8E5-5ADA-4FC8-B257-4B0023ED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93675"/>
            <a:ext cx="10515600" cy="1325563"/>
          </a:xfrm>
        </p:spPr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B104A3-DA3E-45B9-A4DA-9062BE16C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1519238"/>
            <a:ext cx="10477500" cy="4351338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200"/>
              </a:spcAft>
              <a:buNone/>
            </a:pPr>
            <a:r>
              <a:rPr lang="en-US" sz="3000" dirty="0"/>
              <a:t>In this research we present our </a:t>
            </a:r>
            <a:r>
              <a:rPr lang="en-US" sz="3000" b="1" dirty="0"/>
              <a:t>initial work </a:t>
            </a:r>
            <a:r>
              <a:rPr lang="en-US" sz="3000" dirty="0"/>
              <a:t>on the </a:t>
            </a:r>
            <a:r>
              <a:rPr lang="en-US" sz="3000" b="1" dirty="0"/>
              <a:t>development of a sensor to analyze balance </a:t>
            </a:r>
            <a:r>
              <a:rPr lang="en-US" sz="3000" dirty="0"/>
              <a:t>for </a:t>
            </a:r>
            <a:r>
              <a:rPr lang="en-US" sz="3000" b="1" dirty="0"/>
              <a:t>cane users in everyday life</a:t>
            </a:r>
            <a:r>
              <a:rPr lang="en-US" sz="3000" dirty="0"/>
              <a:t>.</a:t>
            </a:r>
          </a:p>
          <a:p>
            <a:pPr marL="502920" lvl="1" algn="just">
              <a:spcAft>
                <a:spcPts val="600"/>
              </a:spcAft>
            </a:pPr>
            <a:r>
              <a:rPr lang="en-US" sz="2800" b="1" dirty="0"/>
              <a:t>Measurement of the Base of Support </a:t>
            </a:r>
            <a:r>
              <a:rPr lang="en-US" sz="2800" dirty="0"/>
              <a:t>using a </a:t>
            </a:r>
            <a:r>
              <a:rPr lang="en-US" sz="2800" b="1" dirty="0"/>
              <a:t>sensor attached to the cane</a:t>
            </a:r>
            <a:r>
              <a:rPr lang="en-US" sz="2800" dirty="0"/>
              <a:t>.</a:t>
            </a:r>
          </a:p>
          <a:p>
            <a:pPr marL="502920" lvl="1" algn="just">
              <a:spcAft>
                <a:spcPts val="600"/>
              </a:spcAft>
            </a:pPr>
            <a:r>
              <a:rPr lang="en-US" sz="2800" dirty="0"/>
              <a:t>Estimation of the </a:t>
            </a:r>
            <a:r>
              <a:rPr lang="en-US" sz="2800" b="1" dirty="0"/>
              <a:t>accuracy of the system </a:t>
            </a:r>
            <a:r>
              <a:rPr lang="en-US" sz="2800" dirty="0"/>
              <a:t>to measure the </a:t>
            </a:r>
            <a:r>
              <a:rPr lang="en-US" sz="2800" b="1" dirty="0"/>
              <a:t>Base of Support</a:t>
            </a:r>
            <a:r>
              <a:rPr lang="en-US" sz="2800" dirty="0"/>
              <a:t>.</a:t>
            </a:r>
          </a:p>
          <a:p>
            <a:pPr marL="502920" lvl="1" algn="just"/>
            <a:r>
              <a:rPr lang="en-US" sz="2800" dirty="0"/>
              <a:t>Calculate and display the </a:t>
            </a:r>
            <a:r>
              <a:rPr lang="en-US" sz="2800" b="1" dirty="0"/>
              <a:t>Base of Support </a:t>
            </a:r>
            <a:r>
              <a:rPr lang="en-US" sz="2800" dirty="0"/>
              <a:t>in</a:t>
            </a:r>
            <a:r>
              <a:rPr lang="en-US" sz="2800" b="1" dirty="0"/>
              <a:t> real time </a:t>
            </a:r>
            <a:r>
              <a:rPr lang="en-US" sz="2800" dirty="0"/>
              <a:t>for rehabilitation applications</a:t>
            </a:r>
            <a:r>
              <a:rPr lang="en-US" sz="2800" b="1" dirty="0"/>
              <a:t>.</a:t>
            </a:r>
            <a:endParaRPr lang="en-US" sz="2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20B82A-EF96-4280-9002-53F7C3BA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0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A24EE-8E7F-4ED6-A756-70F6538A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2326005"/>
            <a:ext cx="10515600" cy="1325563"/>
          </a:xfrm>
        </p:spPr>
        <p:txBody>
          <a:bodyPr/>
          <a:lstStyle/>
          <a:p>
            <a:r>
              <a:rPr lang="en-US" b="1" dirty="0"/>
              <a:t>2. Proposed system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49FDC3-0428-4E34-8035-493AC718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C1A41-43EB-45C4-B1AD-7408604C9F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0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3"/>
    </mc:Choice>
    <mc:Fallback xmlns="">
      <p:transition spd="slow" advTm="5793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1977</Words>
  <Application>Microsoft Office PowerPoint</Application>
  <PresentationFormat>Panorámica</PresentationFormat>
  <Paragraphs>231</Paragraphs>
  <Slides>28</Slides>
  <Notes>21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Tema de Office</vt:lpstr>
      <vt:lpstr>Cane with Millimeter Wave Radar for Base of Support Measurement</vt:lpstr>
      <vt:lpstr>Outline</vt:lpstr>
      <vt:lpstr>1. Introduction</vt:lpstr>
      <vt:lpstr>Falls</vt:lpstr>
      <vt:lpstr>Previous solutions</vt:lpstr>
      <vt:lpstr>2. Optical systems</vt:lpstr>
      <vt:lpstr>3. ForceShoe [5,6]</vt:lpstr>
      <vt:lpstr>Objective</vt:lpstr>
      <vt:lpstr>2. Proposed system</vt:lpstr>
      <vt:lpstr>Instrumented Cane</vt:lpstr>
      <vt:lpstr>Base of Support Calculation</vt:lpstr>
      <vt:lpstr>Preprocessing</vt:lpstr>
      <vt:lpstr>Clustering</vt:lpstr>
      <vt:lpstr>Tracking</vt:lpstr>
      <vt:lpstr>Base of Support calculation</vt:lpstr>
      <vt:lpstr>3. Validation Experiment</vt:lpstr>
      <vt:lpstr>Experiment</vt:lpstr>
      <vt:lpstr>Experiment (2)</vt:lpstr>
      <vt:lpstr>4. Results</vt:lpstr>
      <vt:lpstr>Results</vt:lpstr>
      <vt:lpstr>Results (2)</vt:lpstr>
      <vt:lpstr>5. Conclusion</vt:lpstr>
      <vt:lpstr>Conclusions</vt:lpstr>
      <vt:lpstr>Real time demonstration</vt:lpstr>
      <vt:lpstr>Limitations</vt:lpstr>
      <vt:lpstr>Future work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Model for Electromagnetic Position Tracker Recalibration</dc:title>
  <dc:creator>ibai gorordo</dc:creator>
  <cp:lastModifiedBy>ibai gorordo</cp:lastModifiedBy>
  <cp:revision>134</cp:revision>
  <dcterms:created xsi:type="dcterms:W3CDTF">2019-02-16T02:29:06Z</dcterms:created>
  <dcterms:modified xsi:type="dcterms:W3CDTF">2020-06-07T06:41:34Z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https://d.docs.live.net/fcd2bb109d5ab9fb/PHD/conferences/Lifetech 2019/Cane with Millimeter Wave Radar for Base of Support Measurement_Short.pptx</vt:lpwstr>
  </property>
</Properties>
</file>